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0"/>
  </p:notesMasterIdLst>
  <p:handoutMasterIdLst>
    <p:handoutMasterId r:id="rId91"/>
  </p:handoutMasterIdLst>
  <p:sldIdLst>
    <p:sldId id="256" r:id="rId2"/>
    <p:sldId id="381" r:id="rId3"/>
    <p:sldId id="385" r:id="rId4"/>
    <p:sldId id="257" r:id="rId5"/>
    <p:sldId id="374" r:id="rId6"/>
    <p:sldId id="375" r:id="rId7"/>
    <p:sldId id="258" r:id="rId8"/>
    <p:sldId id="261" r:id="rId9"/>
    <p:sldId id="259" r:id="rId10"/>
    <p:sldId id="260" r:id="rId11"/>
    <p:sldId id="262" r:id="rId12"/>
    <p:sldId id="263" r:id="rId13"/>
    <p:sldId id="264" r:id="rId14"/>
    <p:sldId id="265" r:id="rId15"/>
    <p:sldId id="339" r:id="rId16"/>
    <p:sldId id="266" r:id="rId17"/>
    <p:sldId id="267" r:id="rId18"/>
    <p:sldId id="268" r:id="rId19"/>
    <p:sldId id="275" r:id="rId20"/>
    <p:sldId id="277" r:id="rId21"/>
    <p:sldId id="278" r:id="rId22"/>
    <p:sldId id="279" r:id="rId23"/>
    <p:sldId id="281" r:id="rId24"/>
    <p:sldId id="282" r:id="rId25"/>
    <p:sldId id="376" r:id="rId26"/>
    <p:sldId id="283" r:id="rId27"/>
    <p:sldId id="389" r:id="rId28"/>
    <p:sldId id="377" r:id="rId29"/>
    <p:sldId id="342" r:id="rId30"/>
    <p:sldId id="286" r:id="rId31"/>
    <p:sldId id="290" r:id="rId32"/>
    <p:sldId id="297" r:id="rId33"/>
    <p:sldId id="298" r:id="rId34"/>
    <p:sldId id="302" r:id="rId35"/>
    <p:sldId id="304" r:id="rId36"/>
    <p:sldId id="307" r:id="rId37"/>
    <p:sldId id="378" r:id="rId38"/>
    <p:sldId id="308" r:id="rId39"/>
    <p:sldId id="310" r:id="rId40"/>
    <p:sldId id="313" r:id="rId41"/>
    <p:sldId id="316" r:id="rId42"/>
    <p:sldId id="320" r:id="rId43"/>
    <p:sldId id="322" r:id="rId44"/>
    <p:sldId id="323" r:id="rId45"/>
    <p:sldId id="324" r:id="rId46"/>
    <p:sldId id="325" r:id="rId47"/>
    <p:sldId id="390" r:id="rId48"/>
    <p:sldId id="327" r:id="rId49"/>
    <p:sldId id="328" r:id="rId50"/>
    <p:sldId id="330" r:id="rId51"/>
    <p:sldId id="334" r:id="rId52"/>
    <p:sldId id="335" r:id="rId53"/>
    <p:sldId id="379" r:id="rId54"/>
    <p:sldId id="336" r:id="rId55"/>
    <p:sldId id="337" r:id="rId56"/>
    <p:sldId id="380" r:id="rId57"/>
    <p:sldId id="344" r:id="rId58"/>
    <p:sldId id="382" r:id="rId59"/>
    <p:sldId id="345" r:id="rId60"/>
    <p:sldId id="346" r:id="rId61"/>
    <p:sldId id="347" r:id="rId62"/>
    <p:sldId id="348" r:id="rId63"/>
    <p:sldId id="349" r:id="rId64"/>
    <p:sldId id="350" r:id="rId65"/>
    <p:sldId id="351" r:id="rId66"/>
    <p:sldId id="352" r:id="rId67"/>
    <p:sldId id="353" r:id="rId68"/>
    <p:sldId id="354" r:id="rId69"/>
    <p:sldId id="355" r:id="rId70"/>
    <p:sldId id="356" r:id="rId71"/>
    <p:sldId id="357" r:id="rId72"/>
    <p:sldId id="358" r:id="rId73"/>
    <p:sldId id="359" r:id="rId74"/>
    <p:sldId id="360" r:id="rId75"/>
    <p:sldId id="383" r:id="rId76"/>
    <p:sldId id="361" r:id="rId77"/>
    <p:sldId id="362" r:id="rId78"/>
    <p:sldId id="363" r:id="rId79"/>
    <p:sldId id="364" r:id="rId80"/>
    <p:sldId id="384" r:id="rId81"/>
    <p:sldId id="365" r:id="rId82"/>
    <p:sldId id="366" r:id="rId83"/>
    <p:sldId id="367" r:id="rId84"/>
    <p:sldId id="368" r:id="rId85"/>
    <p:sldId id="369" r:id="rId86"/>
    <p:sldId id="370" r:id="rId87"/>
    <p:sldId id="387" r:id="rId88"/>
    <p:sldId id="371" r:id="rId89"/>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autoAdjust="0"/>
    <p:restoredTop sz="90920" autoAdjust="0"/>
  </p:normalViewPr>
  <p:slideViewPr>
    <p:cSldViewPr>
      <p:cViewPr varScale="1">
        <p:scale>
          <a:sx n="97" d="100"/>
          <a:sy n="97" d="100"/>
        </p:scale>
        <p:origin x="-7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602"/>
    </p:cViewPr>
  </p:sorterViewPr>
  <p:notesViewPr>
    <p:cSldViewPr>
      <p:cViewPr varScale="1">
        <p:scale>
          <a:sx n="55" d="100"/>
          <a:sy n="55" d="100"/>
        </p:scale>
        <p:origin x="-1752"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vl1pPr>
          </a:lstStyle>
          <a:p>
            <a:endParaRPr lang="en-US"/>
          </a:p>
        </p:txBody>
      </p:sp>
      <p:sp>
        <p:nvSpPr>
          <p:cNvPr id="18329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8330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vl1pPr>
          </a:lstStyle>
          <a:p>
            <a:endParaRPr lang="en-US"/>
          </a:p>
        </p:txBody>
      </p:sp>
      <p:sp>
        <p:nvSpPr>
          <p:cNvPr id="18330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31A96702-B936-4E1A-AC42-E2C8796C9B2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vl1pPr>
          </a:lstStyle>
          <a:p>
            <a:endParaRPr lang="en-US"/>
          </a:p>
        </p:txBody>
      </p:sp>
      <p:sp>
        <p:nvSpPr>
          <p:cNvPr id="1741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7412"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vl1pPr>
          </a:lstStyle>
          <a:p>
            <a:endParaRPr lang="en-US"/>
          </a:p>
        </p:txBody>
      </p:sp>
      <p:sp>
        <p:nvSpPr>
          <p:cNvPr id="1741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7660F6A0-D062-4468-87A8-B24AA1C6688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0815E-037D-4323-B2C5-CCE5D097D0D8}" type="slidenum">
              <a:rPr lang="en-US"/>
              <a:pPr/>
              <a:t>1</a:t>
            </a:fld>
            <a:endParaRPr 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809297-C1E9-4865-AD18-764F933DC580}" type="slidenum">
              <a:rPr lang="en-US"/>
              <a:pPr/>
              <a:t>2</a:t>
            </a:fld>
            <a:endParaRPr lang="en-US"/>
          </a:p>
        </p:txBody>
      </p:sp>
      <p:sp>
        <p:nvSpPr>
          <p:cNvPr id="181250" name="Rectangle 2"/>
          <p:cNvSpPr>
            <a:spLocks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B10946-5DA3-4380-9E8B-6B084D1690AD}" type="slidenum">
              <a:rPr lang="en-US"/>
              <a:pPr/>
              <a:t>3</a:t>
            </a:fld>
            <a:endParaRPr lang="en-US"/>
          </a:p>
        </p:txBody>
      </p:sp>
      <p:sp>
        <p:nvSpPr>
          <p:cNvPr id="188418" name="Rectangle 2"/>
          <p:cNvSpPr>
            <a:spLocks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ChangeArrowheads="1"/>
          </p:cNvSpPr>
          <p:nvPr/>
        </p:nvSpPr>
        <p:spPr bwMode="auto">
          <a:xfrm>
            <a:off x="0" y="0"/>
            <a:ext cx="9144000" cy="6858000"/>
          </a:xfrm>
          <a:prstGeom prst="rect">
            <a:avLst/>
          </a:prstGeom>
          <a:solidFill>
            <a:srgbClr val="9CC6CE"/>
          </a:solidFill>
          <a:ln w="9525">
            <a:noFill/>
            <a:miter lim="800000"/>
            <a:headEnd/>
            <a:tailEnd/>
          </a:ln>
        </p:spPr>
        <p:txBody>
          <a:bodyPr/>
          <a:lstStyle/>
          <a:p>
            <a:r>
              <a:rPr lang="en-US" sz="1200">
                <a:ea typeface="Times" charset="0"/>
                <a:cs typeface="Times" charset="0"/>
              </a:rPr>
              <a:t> </a:t>
            </a:r>
          </a:p>
          <a:p>
            <a:pPr eaLnBrk="0" hangingPunct="0"/>
            <a:r>
              <a:rPr lang="en-US" sz="1200">
                <a:ea typeface="Times" charset="0"/>
                <a:cs typeface="Times" charset="0"/>
              </a:rPr>
              <a:t> </a:t>
            </a:r>
          </a:p>
          <a:p>
            <a:pPr eaLnBrk="0" hangingPunct="0"/>
            <a:r>
              <a:rPr lang="en-US" sz="1200">
                <a:ea typeface="Times" charset="0"/>
                <a:cs typeface="Times" charset="0"/>
              </a:rPr>
              <a:t> </a:t>
            </a:r>
          </a:p>
          <a:p>
            <a:pPr eaLnBrk="0" hangingPunct="0"/>
            <a:r>
              <a:rPr lang="en-US" sz="1200">
                <a:ea typeface="Times" charset="0"/>
                <a:cs typeface="Times" charset="0"/>
              </a:rPr>
              <a:t> </a:t>
            </a:r>
          </a:p>
          <a:p>
            <a:pPr eaLnBrk="0" hangingPunct="0"/>
            <a:r>
              <a:rPr lang="en-US" sz="1100">
                <a:ea typeface="Times" charset="0"/>
                <a:cs typeface="Times" charset="0"/>
              </a:rPr>
              <a:t> </a:t>
            </a:r>
            <a:endParaRPr lang="en-US" sz="1200">
              <a:ea typeface="Times" charset="0"/>
              <a:cs typeface="Times" charset="0"/>
            </a:endParaRPr>
          </a:p>
          <a:p>
            <a:pPr eaLnBrk="0" hangingPunct="0"/>
            <a:r>
              <a:rPr lang="en-US" sz="1000">
                <a:latin typeface="AGaramond"/>
                <a:ea typeface="Times" charset="0"/>
                <a:cs typeface="Times" charset="0"/>
              </a:rPr>
              <a:t> </a:t>
            </a:r>
            <a:endParaRPr lang="en-US" sz="1200">
              <a:ea typeface="Times" charset="0"/>
              <a:cs typeface="Times" charset="0"/>
            </a:endParaRPr>
          </a:p>
          <a:p>
            <a:pPr algn="l" eaLnBrk="0" hangingPunct="0"/>
            <a:endParaRPr lang="en-US"/>
          </a:p>
        </p:txBody>
      </p:sp>
      <p:sp>
        <p:nvSpPr>
          <p:cNvPr id="3075" name="Rectangle 1027"/>
          <p:cNvSpPr>
            <a:spLocks noChangeArrowheads="1"/>
          </p:cNvSpPr>
          <p:nvPr/>
        </p:nvSpPr>
        <p:spPr bwMode="auto">
          <a:xfrm>
            <a:off x="0" y="0"/>
            <a:ext cx="9144000" cy="6858000"/>
          </a:xfrm>
          <a:prstGeom prst="rect">
            <a:avLst/>
          </a:prstGeom>
          <a:solidFill>
            <a:srgbClr val="D2ECFA"/>
          </a:solidFill>
          <a:ln w="9525">
            <a:noFill/>
            <a:miter lim="800000"/>
            <a:headEnd/>
            <a:tailEnd/>
          </a:ln>
          <a:effectLst/>
        </p:spPr>
        <p:txBody>
          <a:bodyPr/>
          <a:lstStyle/>
          <a:p>
            <a:endParaRPr lang="en-US"/>
          </a:p>
        </p:txBody>
      </p:sp>
      <p:sp>
        <p:nvSpPr>
          <p:cNvPr id="3076" name="Rectangle 1028"/>
          <p:cNvSpPr>
            <a:spLocks noChangeArrowheads="1"/>
          </p:cNvSpPr>
          <p:nvPr/>
        </p:nvSpPr>
        <p:spPr bwMode="auto">
          <a:xfrm>
            <a:off x="0" y="457200"/>
            <a:ext cx="9144000" cy="6400800"/>
          </a:xfrm>
          <a:prstGeom prst="rect">
            <a:avLst/>
          </a:prstGeom>
          <a:solidFill>
            <a:srgbClr val="9CC0D2"/>
          </a:solidFill>
          <a:ln w="9525">
            <a:noFill/>
            <a:miter lim="800000"/>
            <a:headEnd/>
            <a:tailEnd/>
          </a:ln>
        </p:spPr>
        <p:txBody>
          <a:bodyPr/>
          <a:lstStyle/>
          <a:p>
            <a:endParaRPr lang="en-US"/>
          </a:p>
        </p:txBody>
      </p:sp>
      <p:sp>
        <p:nvSpPr>
          <p:cNvPr id="3077" name="Rectangle 1029"/>
          <p:cNvSpPr>
            <a:spLocks noChangeArrowheads="1"/>
          </p:cNvSpPr>
          <p:nvPr/>
        </p:nvSpPr>
        <p:spPr bwMode="auto">
          <a:xfrm>
            <a:off x="603250" y="-1230313"/>
            <a:ext cx="9144000" cy="0"/>
          </a:xfrm>
          <a:prstGeom prst="rect">
            <a:avLst/>
          </a:prstGeom>
          <a:noFill/>
          <a:ln w="9525">
            <a:noFill/>
            <a:miter lim="800000"/>
            <a:headEnd/>
            <a:tailEnd/>
          </a:ln>
          <a:effectLst/>
        </p:spPr>
        <p:txBody>
          <a:bodyPr>
            <a:spAutoFit/>
          </a:bodyPr>
          <a:lstStyle/>
          <a:p>
            <a:endParaRPr lang="en-US"/>
          </a:p>
        </p:txBody>
      </p:sp>
      <p:sp>
        <p:nvSpPr>
          <p:cNvPr id="3078" name="Rectangle 1030"/>
          <p:cNvSpPr>
            <a:spLocks noChangeArrowheads="1"/>
          </p:cNvSpPr>
          <p:nvPr/>
        </p:nvSpPr>
        <p:spPr bwMode="auto">
          <a:xfrm>
            <a:off x="4333875" y="3295650"/>
            <a:ext cx="9144000" cy="0"/>
          </a:xfrm>
          <a:prstGeom prst="rect">
            <a:avLst/>
          </a:prstGeom>
          <a:noFill/>
          <a:ln w="9525">
            <a:noFill/>
            <a:miter lim="800000"/>
            <a:headEnd/>
            <a:tailEnd/>
          </a:ln>
          <a:effectLst/>
        </p:spPr>
        <p:txBody>
          <a:bodyPr>
            <a:spAutoFit/>
          </a:bodyPr>
          <a:lstStyle/>
          <a:p>
            <a:endParaRPr lang="en-US"/>
          </a:p>
        </p:txBody>
      </p:sp>
      <p:pic>
        <p:nvPicPr>
          <p:cNvPr id="3079" name="Picture 1031"/>
          <p:cNvPicPr>
            <a:picLocks noChangeAspect="1" noChangeArrowheads="1"/>
          </p:cNvPicPr>
          <p:nvPr/>
        </p:nvPicPr>
        <p:blipFill>
          <a:blip r:embed="rId13" cstate="print"/>
          <a:srcRect/>
          <a:stretch>
            <a:fillRect/>
          </a:stretch>
        </p:blipFill>
        <p:spPr bwMode="auto">
          <a:xfrm>
            <a:off x="0" y="0"/>
            <a:ext cx="476250" cy="266700"/>
          </a:xfrm>
          <a:prstGeom prst="rect">
            <a:avLst/>
          </a:prstGeom>
          <a:noFill/>
        </p:spPr>
      </p:pic>
      <p:sp>
        <p:nvSpPr>
          <p:cNvPr id="3080" name="Text Box 1032"/>
          <p:cNvSpPr txBox="1">
            <a:spLocks noChangeArrowheads="1"/>
          </p:cNvSpPr>
          <p:nvPr/>
        </p:nvSpPr>
        <p:spPr bwMode="auto">
          <a:xfrm>
            <a:off x="400050" y="-14288"/>
            <a:ext cx="2362200" cy="350838"/>
          </a:xfrm>
          <a:prstGeom prst="rect">
            <a:avLst/>
          </a:prstGeom>
          <a:noFill/>
          <a:ln w="9525">
            <a:noFill/>
            <a:miter lim="800000"/>
            <a:headEnd/>
            <a:tailEnd/>
          </a:ln>
          <a:effectLst/>
        </p:spPr>
        <p:txBody>
          <a:bodyPr>
            <a:spAutoFit/>
          </a:bodyPr>
          <a:lstStyle/>
          <a:p>
            <a:pPr algn="l">
              <a:spcBef>
                <a:spcPct val="50000"/>
              </a:spcBef>
            </a:pPr>
            <a:r>
              <a:rPr lang="en-US" sz="1700" i="1">
                <a:solidFill>
                  <a:srgbClr val="9CC0D2"/>
                </a:solidFill>
                <a:latin typeface="Garamond" pitchFamily="18" charset="0"/>
              </a:rPr>
              <a:t>Constantine </a:t>
            </a:r>
            <a:r>
              <a:rPr lang="en-US" sz="1700" i="1">
                <a:solidFill>
                  <a:srgbClr val="9CC0D2"/>
                </a:solidFill>
              </a:rPr>
              <a:t>&amp; </a:t>
            </a:r>
            <a:r>
              <a:rPr lang="en-US" sz="1700" i="1">
                <a:solidFill>
                  <a:srgbClr val="9CC0D2"/>
                </a:solidFill>
                <a:latin typeface="Garamond" pitchFamily="18" charset="0"/>
              </a:rPr>
              <a:t>Partners</a:t>
            </a:r>
          </a:p>
        </p:txBody>
      </p:sp>
      <p:sp>
        <p:nvSpPr>
          <p:cNvPr id="3081" name="Rectangle 1033"/>
          <p:cNvSpPr>
            <a:spLocks noChangeArrowheads="1"/>
          </p:cNvSpPr>
          <p:nvPr/>
        </p:nvSpPr>
        <p:spPr bwMode="auto">
          <a:xfrm>
            <a:off x="3995738" y="3124200"/>
            <a:ext cx="9144000" cy="0"/>
          </a:xfrm>
          <a:prstGeom prst="rect">
            <a:avLst/>
          </a:prstGeom>
          <a:noFill/>
          <a:ln w="9525">
            <a:noFill/>
            <a:miter lim="800000"/>
            <a:headEnd/>
            <a:tailEnd/>
          </a:ln>
          <a:effectLst/>
        </p:spPr>
        <p:txBody>
          <a:bodyPr>
            <a:spAutoFit/>
          </a:bodyPr>
          <a:lstStyle/>
          <a:p>
            <a:endParaRPr lang="en-US"/>
          </a:p>
        </p:txBody>
      </p:sp>
      <p:sp>
        <p:nvSpPr>
          <p:cNvPr id="3082" name="Rectangle 1034"/>
          <p:cNvSpPr>
            <a:spLocks noChangeArrowheads="1"/>
          </p:cNvSpPr>
          <p:nvPr/>
        </p:nvSpPr>
        <p:spPr bwMode="auto">
          <a:xfrm>
            <a:off x="481013" y="900113"/>
            <a:ext cx="8662987" cy="5943600"/>
          </a:xfrm>
          <a:prstGeom prst="rect">
            <a:avLst/>
          </a:prstGeom>
          <a:solidFill>
            <a:srgbClr val="D2ECFA"/>
          </a:solidFill>
          <a:ln w="9525">
            <a:noFill/>
            <a:miter lim="800000"/>
            <a:headEnd/>
            <a:tailEnd/>
          </a:ln>
        </p:spPr>
        <p:txBody>
          <a:bodyPr/>
          <a:lstStyle/>
          <a:p>
            <a:endParaRPr lang="en-US"/>
          </a:p>
        </p:txBody>
      </p:sp>
      <p:sp>
        <p:nvSpPr>
          <p:cNvPr id="3085" name="Rectangle 1037"/>
          <p:cNvSpPr>
            <a:spLocks noChangeArrowheads="1"/>
          </p:cNvSpPr>
          <p:nvPr userDrawn="1"/>
        </p:nvSpPr>
        <p:spPr bwMode="auto">
          <a:xfrm>
            <a:off x="0" y="14288"/>
            <a:ext cx="9144000" cy="6858000"/>
          </a:xfrm>
          <a:prstGeom prst="rect">
            <a:avLst/>
          </a:prstGeom>
          <a:solidFill>
            <a:srgbClr val="9CC6CE"/>
          </a:solidFill>
          <a:ln w="9525">
            <a:noFill/>
            <a:miter lim="800000"/>
            <a:headEnd/>
            <a:tailEnd/>
          </a:ln>
        </p:spPr>
        <p:txBody>
          <a:bodyPr/>
          <a:lstStyle/>
          <a:p>
            <a:r>
              <a:rPr lang="en-US" sz="1200">
                <a:ea typeface="Times" charset="0"/>
                <a:cs typeface="Times" charset="0"/>
              </a:rPr>
              <a:t> </a:t>
            </a:r>
          </a:p>
          <a:p>
            <a:pPr eaLnBrk="0" hangingPunct="0"/>
            <a:r>
              <a:rPr lang="en-US" sz="1200">
                <a:ea typeface="Times" charset="0"/>
                <a:cs typeface="Times" charset="0"/>
              </a:rPr>
              <a:t> </a:t>
            </a:r>
          </a:p>
          <a:p>
            <a:pPr eaLnBrk="0" hangingPunct="0"/>
            <a:r>
              <a:rPr lang="en-US" sz="1200">
                <a:ea typeface="Times" charset="0"/>
                <a:cs typeface="Times" charset="0"/>
              </a:rPr>
              <a:t> </a:t>
            </a:r>
          </a:p>
          <a:p>
            <a:pPr eaLnBrk="0" hangingPunct="0"/>
            <a:r>
              <a:rPr lang="en-US" sz="1200">
                <a:ea typeface="Times" charset="0"/>
                <a:cs typeface="Times" charset="0"/>
              </a:rPr>
              <a:t> </a:t>
            </a:r>
          </a:p>
          <a:p>
            <a:pPr eaLnBrk="0" hangingPunct="0"/>
            <a:r>
              <a:rPr lang="en-US" sz="1100">
                <a:ea typeface="Times" charset="0"/>
                <a:cs typeface="Times" charset="0"/>
              </a:rPr>
              <a:t> </a:t>
            </a:r>
            <a:endParaRPr lang="en-US" sz="1200">
              <a:ea typeface="Times" charset="0"/>
              <a:cs typeface="Times" charset="0"/>
            </a:endParaRPr>
          </a:p>
          <a:p>
            <a:pPr eaLnBrk="0" hangingPunct="0"/>
            <a:r>
              <a:rPr lang="en-US" sz="1000">
                <a:latin typeface="AGaramond"/>
                <a:ea typeface="Times" charset="0"/>
                <a:cs typeface="Times" charset="0"/>
              </a:rPr>
              <a:t> </a:t>
            </a:r>
            <a:endParaRPr lang="en-US" sz="1200">
              <a:ea typeface="Times" charset="0"/>
              <a:cs typeface="Times" charset="0"/>
            </a:endParaRPr>
          </a:p>
          <a:p>
            <a:pPr algn="l" eaLnBrk="0" hangingPunct="0"/>
            <a:endParaRPr lang="en-US"/>
          </a:p>
        </p:txBody>
      </p:sp>
      <p:sp>
        <p:nvSpPr>
          <p:cNvPr id="3086" name="Rectangle 1038"/>
          <p:cNvSpPr>
            <a:spLocks noChangeArrowheads="1"/>
          </p:cNvSpPr>
          <p:nvPr userDrawn="1"/>
        </p:nvSpPr>
        <p:spPr bwMode="auto">
          <a:xfrm>
            <a:off x="0" y="14288"/>
            <a:ext cx="9144000" cy="6858000"/>
          </a:xfrm>
          <a:prstGeom prst="rect">
            <a:avLst/>
          </a:prstGeom>
          <a:solidFill>
            <a:srgbClr val="D2ECFA"/>
          </a:solidFill>
          <a:ln w="9525">
            <a:noFill/>
            <a:miter lim="800000"/>
            <a:headEnd/>
            <a:tailEnd/>
          </a:ln>
          <a:effectLst/>
        </p:spPr>
        <p:txBody>
          <a:bodyPr/>
          <a:lstStyle/>
          <a:p>
            <a:endParaRPr lang="en-US"/>
          </a:p>
        </p:txBody>
      </p:sp>
      <p:sp>
        <p:nvSpPr>
          <p:cNvPr id="3087" name="Rectangle 1039"/>
          <p:cNvSpPr>
            <a:spLocks noChangeArrowheads="1"/>
          </p:cNvSpPr>
          <p:nvPr userDrawn="1"/>
        </p:nvSpPr>
        <p:spPr bwMode="auto">
          <a:xfrm>
            <a:off x="0" y="471488"/>
            <a:ext cx="9144000" cy="6400800"/>
          </a:xfrm>
          <a:prstGeom prst="rect">
            <a:avLst/>
          </a:prstGeom>
          <a:solidFill>
            <a:srgbClr val="9CC0D2"/>
          </a:solidFill>
          <a:ln w="9525">
            <a:noFill/>
            <a:miter lim="800000"/>
            <a:headEnd/>
            <a:tailEnd/>
          </a:ln>
        </p:spPr>
        <p:txBody>
          <a:bodyPr/>
          <a:lstStyle/>
          <a:p>
            <a:endParaRPr lang="en-US"/>
          </a:p>
        </p:txBody>
      </p:sp>
      <p:sp>
        <p:nvSpPr>
          <p:cNvPr id="3088" name="Rectangle 1040"/>
          <p:cNvSpPr>
            <a:spLocks noChangeArrowheads="1"/>
          </p:cNvSpPr>
          <p:nvPr userDrawn="1"/>
        </p:nvSpPr>
        <p:spPr bwMode="auto">
          <a:xfrm>
            <a:off x="603250" y="-1216025"/>
            <a:ext cx="9144000" cy="0"/>
          </a:xfrm>
          <a:prstGeom prst="rect">
            <a:avLst/>
          </a:prstGeom>
          <a:noFill/>
          <a:ln w="9525">
            <a:noFill/>
            <a:miter lim="800000"/>
            <a:headEnd/>
            <a:tailEnd/>
          </a:ln>
          <a:effectLst/>
        </p:spPr>
        <p:txBody>
          <a:bodyPr>
            <a:spAutoFit/>
          </a:bodyPr>
          <a:lstStyle/>
          <a:p>
            <a:endParaRPr lang="en-US"/>
          </a:p>
        </p:txBody>
      </p:sp>
      <p:sp>
        <p:nvSpPr>
          <p:cNvPr id="3089" name="Rectangle 1041"/>
          <p:cNvSpPr>
            <a:spLocks noChangeArrowheads="1"/>
          </p:cNvSpPr>
          <p:nvPr userDrawn="1"/>
        </p:nvSpPr>
        <p:spPr bwMode="auto">
          <a:xfrm>
            <a:off x="4333875" y="3309938"/>
            <a:ext cx="9144000" cy="0"/>
          </a:xfrm>
          <a:prstGeom prst="rect">
            <a:avLst/>
          </a:prstGeom>
          <a:noFill/>
          <a:ln w="9525">
            <a:noFill/>
            <a:miter lim="800000"/>
            <a:headEnd/>
            <a:tailEnd/>
          </a:ln>
          <a:effectLst/>
        </p:spPr>
        <p:txBody>
          <a:bodyPr>
            <a:spAutoFit/>
          </a:bodyPr>
          <a:lstStyle/>
          <a:p>
            <a:endParaRPr lang="en-US"/>
          </a:p>
        </p:txBody>
      </p:sp>
      <p:pic>
        <p:nvPicPr>
          <p:cNvPr id="3090" name="Picture 1042"/>
          <p:cNvPicPr>
            <a:picLocks noChangeAspect="1" noChangeArrowheads="1"/>
          </p:cNvPicPr>
          <p:nvPr userDrawn="1"/>
        </p:nvPicPr>
        <p:blipFill>
          <a:blip r:embed="rId13" cstate="print"/>
          <a:srcRect/>
          <a:stretch>
            <a:fillRect/>
          </a:stretch>
        </p:blipFill>
        <p:spPr bwMode="auto">
          <a:xfrm>
            <a:off x="0" y="14288"/>
            <a:ext cx="476250" cy="266700"/>
          </a:xfrm>
          <a:prstGeom prst="rect">
            <a:avLst/>
          </a:prstGeom>
          <a:noFill/>
        </p:spPr>
      </p:pic>
      <p:sp>
        <p:nvSpPr>
          <p:cNvPr id="3091" name="Text Box 1043"/>
          <p:cNvSpPr txBox="1">
            <a:spLocks noChangeArrowheads="1"/>
          </p:cNvSpPr>
          <p:nvPr userDrawn="1"/>
        </p:nvSpPr>
        <p:spPr bwMode="auto">
          <a:xfrm>
            <a:off x="400050" y="0"/>
            <a:ext cx="2362200" cy="350838"/>
          </a:xfrm>
          <a:prstGeom prst="rect">
            <a:avLst/>
          </a:prstGeom>
          <a:noFill/>
          <a:ln w="9525">
            <a:noFill/>
            <a:miter lim="800000"/>
            <a:headEnd/>
            <a:tailEnd/>
          </a:ln>
          <a:effectLst/>
        </p:spPr>
        <p:txBody>
          <a:bodyPr>
            <a:spAutoFit/>
          </a:bodyPr>
          <a:lstStyle/>
          <a:p>
            <a:pPr algn="l">
              <a:spcBef>
                <a:spcPct val="50000"/>
              </a:spcBef>
            </a:pPr>
            <a:r>
              <a:rPr lang="en-US" sz="1700" i="1">
                <a:latin typeface="Garamond" pitchFamily="18" charset="0"/>
              </a:rPr>
              <a:t>Constantine </a:t>
            </a:r>
            <a:r>
              <a:rPr lang="en-US" sz="1700" i="1"/>
              <a:t>&amp; </a:t>
            </a:r>
            <a:r>
              <a:rPr lang="en-US" sz="1700" i="1">
                <a:latin typeface="Garamond" pitchFamily="18" charset="0"/>
              </a:rPr>
              <a:t>Partners</a:t>
            </a:r>
          </a:p>
        </p:txBody>
      </p:sp>
      <p:sp>
        <p:nvSpPr>
          <p:cNvPr id="3092" name="Rectangle 1044"/>
          <p:cNvSpPr>
            <a:spLocks noChangeArrowheads="1"/>
          </p:cNvSpPr>
          <p:nvPr userDrawn="1"/>
        </p:nvSpPr>
        <p:spPr bwMode="auto">
          <a:xfrm>
            <a:off x="3995738" y="3138488"/>
            <a:ext cx="9144000" cy="0"/>
          </a:xfrm>
          <a:prstGeom prst="rect">
            <a:avLst/>
          </a:prstGeom>
          <a:noFill/>
          <a:ln w="9525">
            <a:noFill/>
            <a:miter lim="800000"/>
            <a:headEnd/>
            <a:tailEnd/>
          </a:ln>
          <a:effectLst/>
        </p:spPr>
        <p:txBody>
          <a:bodyPr>
            <a:spAutoFit/>
          </a:bodyPr>
          <a:lstStyle/>
          <a:p>
            <a:endParaRPr lang="en-US"/>
          </a:p>
        </p:txBody>
      </p:sp>
      <p:sp>
        <p:nvSpPr>
          <p:cNvPr id="3093" name="Rectangle 1045"/>
          <p:cNvSpPr>
            <a:spLocks noChangeArrowheads="1"/>
          </p:cNvSpPr>
          <p:nvPr userDrawn="1"/>
        </p:nvSpPr>
        <p:spPr bwMode="auto">
          <a:xfrm>
            <a:off x="481013" y="928688"/>
            <a:ext cx="8662987" cy="5943600"/>
          </a:xfrm>
          <a:prstGeom prst="rect">
            <a:avLst/>
          </a:prstGeom>
          <a:solidFill>
            <a:srgbClr val="D2ECFA"/>
          </a:solidFill>
          <a:ln w="9525">
            <a:noFill/>
            <a:miter lim="800000"/>
            <a:headEnd/>
            <a:tailEnd/>
          </a:ln>
        </p:spPr>
        <p:txBody>
          <a:bodyPr/>
          <a:lstStyle/>
          <a:p>
            <a:endParaRPr lang="en-US"/>
          </a:p>
        </p:txBody>
      </p:sp>
      <p:sp>
        <p:nvSpPr>
          <p:cNvPr id="3094" name="Text Box 1046"/>
          <p:cNvSpPr txBox="1">
            <a:spLocks noChangeArrowheads="1"/>
          </p:cNvSpPr>
          <p:nvPr userDrawn="1"/>
        </p:nvSpPr>
        <p:spPr bwMode="auto">
          <a:xfrm flipH="1">
            <a:off x="8743950" y="6613525"/>
            <a:ext cx="457200" cy="244475"/>
          </a:xfrm>
          <a:prstGeom prst="rect">
            <a:avLst/>
          </a:prstGeom>
          <a:noFill/>
          <a:ln w="9525">
            <a:noFill/>
            <a:miter lim="800000"/>
            <a:headEnd/>
            <a:tailEnd/>
          </a:ln>
          <a:effectLst/>
        </p:spPr>
        <p:txBody>
          <a:bodyPr>
            <a:spAutoFit/>
          </a:bodyPr>
          <a:lstStyle/>
          <a:p>
            <a:pPr eaLnBrk="0" hangingPunct="0"/>
            <a:fld id="{A087AD15-2566-449B-A509-CA2A0F76970C}" type="slidenum">
              <a:rPr lang="en-US" sz="1000"/>
              <a:pPr eaLnBrk="0" hangingPunct="0"/>
              <a:t>‹#›</a:t>
            </a:fld>
            <a:endParaRPr lang="en-US" sz="100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457200" y="1520825"/>
            <a:ext cx="8686800" cy="1539875"/>
          </a:xfrm>
          <a:prstGeom prst="rect">
            <a:avLst/>
          </a:prstGeom>
          <a:noFill/>
          <a:ln w="9525">
            <a:noFill/>
            <a:miter lim="800000"/>
            <a:headEnd/>
            <a:tailEnd/>
          </a:ln>
          <a:effectLst/>
        </p:spPr>
        <p:txBody>
          <a:bodyPr>
            <a:spAutoFit/>
          </a:bodyPr>
          <a:lstStyle/>
          <a:p>
            <a:pPr>
              <a:lnSpc>
                <a:spcPct val="60000"/>
              </a:lnSpc>
              <a:spcBef>
                <a:spcPct val="50000"/>
              </a:spcBef>
            </a:pPr>
            <a:r>
              <a:rPr lang="en-US" sz="4100" b="1" i="1">
                <a:solidFill>
                  <a:srgbClr val="000000"/>
                </a:solidFill>
                <a:effectLst>
                  <a:outerShdw blurRad="38100" dist="38100" dir="2700000" algn="tl">
                    <a:srgbClr val="C0C0C0"/>
                  </a:outerShdw>
                </a:effectLst>
              </a:rPr>
              <a:t>The U.S. Merger Review Process:</a:t>
            </a:r>
            <a:endParaRPr lang="en-US" sz="3000" b="1">
              <a:solidFill>
                <a:srgbClr val="000000"/>
              </a:solidFill>
              <a:effectLst>
                <a:outerShdw blurRad="38100" dist="38100" dir="2700000" algn="tl">
                  <a:srgbClr val="C0C0C0"/>
                </a:outerShdw>
              </a:effectLst>
            </a:endParaRPr>
          </a:p>
          <a:p>
            <a:pPr>
              <a:lnSpc>
                <a:spcPct val="60000"/>
              </a:lnSpc>
              <a:spcBef>
                <a:spcPct val="50000"/>
              </a:spcBef>
            </a:pPr>
            <a:r>
              <a:rPr lang="en-US" sz="3200">
                <a:solidFill>
                  <a:srgbClr val="000000"/>
                </a:solidFill>
              </a:rPr>
              <a:t>What It Takes to Get It Done </a:t>
            </a:r>
          </a:p>
          <a:p>
            <a:pPr>
              <a:lnSpc>
                <a:spcPct val="60000"/>
              </a:lnSpc>
              <a:spcBef>
                <a:spcPct val="50000"/>
              </a:spcBef>
            </a:pPr>
            <a:r>
              <a:rPr lang="en-US" sz="3200">
                <a:solidFill>
                  <a:srgbClr val="000000"/>
                </a:solidFill>
              </a:rPr>
              <a:t>Quickly, Cheaply, and Effectively</a:t>
            </a:r>
            <a:endParaRPr lang="en-US" sz="3000" b="1">
              <a:solidFill>
                <a:srgbClr val="000000"/>
              </a:solidFill>
              <a:effectLst>
                <a:outerShdw blurRad="38100" dist="38100" dir="2700000" algn="tl">
                  <a:srgbClr val="C0C0C0"/>
                </a:outerShdw>
              </a:effectLst>
            </a:endParaRPr>
          </a:p>
        </p:txBody>
      </p:sp>
      <p:sp>
        <p:nvSpPr>
          <p:cNvPr id="2053" name="Text Box 5"/>
          <p:cNvSpPr txBox="1">
            <a:spLocks noChangeArrowheads="1"/>
          </p:cNvSpPr>
          <p:nvPr/>
        </p:nvSpPr>
        <p:spPr bwMode="auto">
          <a:xfrm>
            <a:off x="457200" y="3538538"/>
            <a:ext cx="8686800" cy="2533650"/>
          </a:xfrm>
          <a:prstGeom prst="rect">
            <a:avLst/>
          </a:prstGeom>
          <a:noFill/>
          <a:ln w="9525">
            <a:noFill/>
            <a:miter lim="800000"/>
            <a:headEnd/>
            <a:tailEnd/>
          </a:ln>
          <a:effectLst/>
        </p:spPr>
        <p:txBody>
          <a:bodyPr>
            <a:spAutoFit/>
          </a:bodyPr>
          <a:lstStyle/>
          <a:p>
            <a:pPr>
              <a:lnSpc>
                <a:spcPct val="50000"/>
              </a:lnSpc>
              <a:spcBef>
                <a:spcPct val="50000"/>
              </a:spcBef>
            </a:pPr>
            <a:endParaRPr lang="en-US" sz="3200"/>
          </a:p>
          <a:p>
            <a:pPr>
              <a:lnSpc>
                <a:spcPct val="50000"/>
              </a:lnSpc>
              <a:spcBef>
                <a:spcPct val="50000"/>
              </a:spcBef>
            </a:pPr>
            <a:r>
              <a:rPr lang="en-US" sz="3200"/>
              <a:t>by </a:t>
            </a:r>
            <a:endParaRPr lang="en-US" sz="3500"/>
          </a:p>
          <a:p>
            <a:pPr>
              <a:lnSpc>
                <a:spcPct val="50000"/>
              </a:lnSpc>
              <a:spcBef>
                <a:spcPct val="50000"/>
              </a:spcBef>
            </a:pPr>
            <a:endParaRPr lang="en-US" sz="1400"/>
          </a:p>
          <a:p>
            <a:pPr>
              <a:lnSpc>
                <a:spcPct val="50000"/>
              </a:lnSpc>
              <a:spcBef>
                <a:spcPct val="50000"/>
              </a:spcBef>
            </a:pPr>
            <a:endParaRPr lang="en-US" sz="1400"/>
          </a:p>
          <a:p>
            <a:pPr>
              <a:lnSpc>
                <a:spcPct val="50000"/>
              </a:lnSpc>
              <a:spcBef>
                <a:spcPct val="50000"/>
              </a:spcBef>
            </a:pPr>
            <a:r>
              <a:rPr lang="en-US" sz="3200"/>
              <a:t>Gordon Schnell and Matthew Cantor</a:t>
            </a:r>
            <a:endParaRPr lang="en-US" sz="3500"/>
          </a:p>
          <a:p>
            <a:pPr>
              <a:lnSpc>
                <a:spcPct val="50000"/>
              </a:lnSpc>
              <a:spcBef>
                <a:spcPct val="50000"/>
              </a:spcBef>
            </a:pPr>
            <a:r>
              <a:rPr lang="en-US" sz="3200"/>
              <a:t>Constantine &amp; Partners</a:t>
            </a:r>
            <a:endParaRPr lang="en-US" sz="3500"/>
          </a:p>
          <a:p>
            <a:pPr>
              <a:lnSpc>
                <a:spcPct val="50000"/>
              </a:lnSpc>
              <a:spcBef>
                <a:spcPct val="50000"/>
              </a:spcBef>
            </a:pPr>
            <a:r>
              <a:rPr lang="en-US" sz="2000"/>
              <a:t> </a:t>
            </a:r>
          </a:p>
        </p:txBody>
      </p:sp>
      <p:sp>
        <p:nvSpPr>
          <p:cNvPr id="2055" name="Text Box 7"/>
          <p:cNvSpPr txBox="1">
            <a:spLocks noChangeArrowheads="1"/>
          </p:cNvSpPr>
          <p:nvPr/>
        </p:nvSpPr>
        <p:spPr bwMode="auto">
          <a:xfrm>
            <a:off x="457200" y="6096000"/>
            <a:ext cx="8686800" cy="519113"/>
          </a:xfrm>
          <a:prstGeom prst="rect">
            <a:avLst/>
          </a:prstGeom>
          <a:noFill/>
          <a:ln w="9525">
            <a:noFill/>
            <a:miter lim="800000"/>
            <a:headEnd/>
            <a:tailEnd/>
          </a:ln>
          <a:effectLst/>
        </p:spPr>
        <p:txBody>
          <a:bodyPr>
            <a:spAutoFit/>
          </a:bodyPr>
          <a:lstStyle/>
          <a:p>
            <a:pPr>
              <a:spcBef>
                <a:spcPct val="50000"/>
              </a:spcBef>
            </a:pPr>
            <a:r>
              <a:rPr lang="en-US" sz="2800"/>
              <a:t>June 26, 2002</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1866900"/>
            <a:ext cx="8686800" cy="3935413"/>
          </a:xfrm>
          <a:prstGeom prst="rect">
            <a:avLst/>
          </a:prstGeom>
          <a:noFill/>
          <a:ln w="9525">
            <a:noFill/>
            <a:miter lim="800000"/>
            <a:headEnd/>
            <a:tailEnd/>
          </a:ln>
          <a:effectLst/>
        </p:spPr>
        <p:txBody>
          <a:bodyPr>
            <a:spAutoFit/>
          </a:bodyPr>
          <a:lstStyle/>
          <a:p>
            <a:pPr marL="234950" algn="l">
              <a:tabLst>
                <a:tab pos="692150" algn="l"/>
              </a:tabLst>
            </a:pPr>
            <a:r>
              <a:rPr lang="en-US" sz="2800">
                <a:solidFill>
                  <a:srgbClr val="000000"/>
                </a:solidFill>
              </a:rPr>
              <a:t>•	Acquisitions solely for the purpose of investment.</a:t>
            </a:r>
          </a:p>
          <a:p>
            <a:pPr marL="234950" algn="l">
              <a:tabLst>
                <a:tab pos="692150" algn="l"/>
              </a:tabLst>
            </a:pPr>
            <a:endParaRPr lang="en-US" sz="2800">
              <a:solidFill>
                <a:srgbClr val="000000"/>
              </a:solidFill>
            </a:endParaRPr>
          </a:p>
          <a:p>
            <a:pPr marL="234950" algn="l">
              <a:tabLst>
                <a:tab pos="692150" algn="l"/>
              </a:tabLst>
            </a:pPr>
            <a:r>
              <a:rPr lang="en-US" sz="2800">
                <a:solidFill>
                  <a:srgbClr val="000000"/>
                </a:solidFill>
              </a:rPr>
              <a:t>•	Acquisitions within 5 years of prior filing not 			exceeding next notification threshold.</a:t>
            </a:r>
          </a:p>
          <a:p>
            <a:pPr marL="234950" algn="l">
              <a:tabLst>
                <a:tab pos="692150" algn="l"/>
              </a:tabLst>
            </a:pPr>
            <a:endParaRPr lang="en-US" sz="2800">
              <a:solidFill>
                <a:srgbClr val="000000"/>
              </a:solidFill>
            </a:endParaRPr>
          </a:p>
          <a:p>
            <a:pPr marL="234950" algn="l">
              <a:tabLst>
                <a:tab pos="692150" algn="l"/>
              </a:tabLst>
            </a:pPr>
            <a:r>
              <a:rPr lang="en-US" sz="2800">
                <a:solidFill>
                  <a:srgbClr val="000000"/>
                </a:solidFill>
              </a:rPr>
              <a:t>•	Certain acquisitions of foreign assets or voting 		securities by U.S. entities.</a:t>
            </a:r>
          </a:p>
          <a:p>
            <a:pPr marL="234950" algn="l">
              <a:tabLst>
                <a:tab pos="692150" algn="l"/>
              </a:tabLst>
            </a:pPr>
            <a:endParaRPr lang="en-US" sz="2800">
              <a:solidFill>
                <a:srgbClr val="000000"/>
              </a:solidFill>
            </a:endParaRPr>
          </a:p>
          <a:p>
            <a:pPr marL="234950" algn="l">
              <a:tabLst>
                <a:tab pos="692150" algn="l"/>
              </a:tabLst>
            </a:pPr>
            <a:r>
              <a:rPr lang="en-US" sz="2800">
                <a:solidFill>
                  <a:srgbClr val="000000"/>
                </a:solidFill>
              </a:rPr>
              <a:t>•	Certain acquisitions by foreign entities.</a:t>
            </a:r>
            <a:endParaRPr lang="en-US" sz="2800"/>
          </a:p>
        </p:txBody>
      </p:sp>
      <p:sp>
        <p:nvSpPr>
          <p:cNvPr id="6147" name="Text Box 3"/>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EXEMPT TRANSACTIONS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7200" y="1903413"/>
            <a:ext cx="8686800" cy="2041525"/>
          </a:xfrm>
          <a:prstGeom prst="rect">
            <a:avLst/>
          </a:prstGeom>
          <a:noFill/>
          <a:ln w="9525">
            <a:noFill/>
            <a:miter lim="800000"/>
            <a:headEnd/>
            <a:tailEnd/>
          </a:ln>
          <a:effectLst/>
        </p:spPr>
        <p:txBody>
          <a:bodyPr>
            <a:spAutoFit/>
          </a:bodyPr>
          <a:lstStyle/>
          <a:p>
            <a:pPr marL="234950" algn="l">
              <a:tabLst>
                <a:tab pos="692150" algn="l"/>
              </a:tabLst>
            </a:pPr>
            <a:r>
              <a:rPr lang="en-US" sz="3200" i="1"/>
              <a:t>	Example</a:t>
            </a:r>
            <a:r>
              <a:rPr lang="en-US" sz="3200"/>
              <a:t>:  A acquires 100 percent of B.  B 		owns 20 percent of C.  A’s acquisition of </a:t>
            </a:r>
          </a:p>
          <a:p>
            <a:pPr marL="234950" algn="l">
              <a:tabLst>
                <a:tab pos="692150" algn="l"/>
              </a:tabLst>
            </a:pPr>
            <a:r>
              <a:rPr lang="en-US" sz="3200"/>
              <a:t>	20 percent of C will be treated as a separate 		transaction.</a:t>
            </a:r>
          </a:p>
        </p:txBody>
      </p:sp>
      <p:sp>
        <p:nvSpPr>
          <p:cNvPr id="8195" name="Text Box 3"/>
          <p:cNvSpPr txBox="1">
            <a:spLocks noChangeArrowheads="1"/>
          </p:cNvSpPr>
          <p:nvPr/>
        </p:nvSpPr>
        <p:spPr bwMode="auto">
          <a:xfrm>
            <a:off x="457200" y="9017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SECONDARY ACQUISITIONS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57200" y="1876425"/>
            <a:ext cx="8686800" cy="3503613"/>
          </a:xfrm>
          <a:prstGeom prst="rect">
            <a:avLst/>
          </a:prstGeom>
          <a:noFill/>
          <a:ln w="9525">
            <a:noFill/>
            <a:miter lim="800000"/>
            <a:headEnd/>
            <a:tailEnd/>
          </a:ln>
          <a:effectLst/>
        </p:spPr>
        <p:txBody>
          <a:bodyPr>
            <a:spAutoFit/>
          </a:bodyPr>
          <a:lstStyle/>
          <a:p>
            <a:pPr marL="695325" algn="l">
              <a:tabLst>
                <a:tab pos="4113213" algn="l"/>
              </a:tabLst>
            </a:pPr>
            <a:r>
              <a:rPr lang="en-US" sz="3200" u="sng"/>
              <a:t>Fee</a:t>
            </a:r>
            <a:r>
              <a:rPr lang="en-US" sz="3200"/>
              <a:t>	</a:t>
            </a:r>
            <a:r>
              <a:rPr lang="en-US" sz="3200" u="sng"/>
              <a:t>Transaction Value</a:t>
            </a:r>
            <a:endParaRPr lang="en-US" sz="3200"/>
          </a:p>
          <a:p>
            <a:pPr marL="695325" algn="l">
              <a:tabLst>
                <a:tab pos="4113213" algn="l"/>
              </a:tabLst>
            </a:pPr>
            <a:endParaRPr lang="en-US" sz="3200"/>
          </a:p>
          <a:p>
            <a:pPr marL="695325" algn="l">
              <a:tabLst>
                <a:tab pos="4113213" algn="l"/>
              </a:tabLst>
            </a:pPr>
            <a:r>
              <a:rPr lang="en-US" sz="3200"/>
              <a:t>$45k	Between $50m - $100m</a:t>
            </a:r>
          </a:p>
          <a:p>
            <a:pPr marL="695325" algn="l">
              <a:tabLst>
                <a:tab pos="4113213" algn="l"/>
              </a:tabLst>
            </a:pPr>
            <a:endParaRPr lang="en-US" sz="3200"/>
          </a:p>
          <a:p>
            <a:pPr marL="695325" algn="l">
              <a:tabLst>
                <a:tab pos="4113213" algn="l"/>
              </a:tabLst>
            </a:pPr>
            <a:r>
              <a:rPr lang="en-US" sz="3200"/>
              <a:t>$125k	Between $100m - $500m</a:t>
            </a:r>
          </a:p>
          <a:p>
            <a:pPr marL="695325" algn="l">
              <a:tabLst>
                <a:tab pos="4113213" algn="l"/>
              </a:tabLst>
            </a:pPr>
            <a:endParaRPr lang="en-US" sz="3200"/>
          </a:p>
          <a:p>
            <a:pPr marL="695325" algn="l">
              <a:tabLst>
                <a:tab pos="4113213" algn="l"/>
              </a:tabLst>
            </a:pPr>
            <a:r>
              <a:rPr lang="en-US" sz="3200"/>
              <a:t>$280k	</a:t>
            </a:r>
            <a:r>
              <a:rPr lang="en-US" sz="3200" u="sng">
                <a:solidFill>
                  <a:srgbClr val="000000"/>
                </a:solidFill>
                <a:sym typeface="Symbol" pitchFamily="18" charset="2"/>
              </a:rPr>
              <a:t></a:t>
            </a:r>
            <a:r>
              <a:rPr lang="en-US" sz="3200">
                <a:solidFill>
                  <a:srgbClr val="000000"/>
                </a:solidFill>
                <a:sym typeface="Symbol" pitchFamily="18" charset="2"/>
              </a:rPr>
              <a:t> $500m</a:t>
            </a:r>
          </a:p>
        </p:txBody>
      </p:sp>
      <p:sp>
        <p:nvSpPr>
          <p:cNvPr id="9219" name="Text Box 3"/>
          <p:cNvSpPr txBox="1">
            <a:spLocks noChangeArrowheads="1"/>
          </p:cNvSpPr>
          <p:nvPr/>
        </p:nvSpPr>
        <p:spPr bwMode="auto">
          <a:xfrm>
            <a:off x="457200" y="9017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HSR FILLING FEE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57200" y="1981200"/>
            <a:ext cx="8686800" cy="1431925"/>
          </a:xfrm>
          <a:prstGeom prst="rect">
            <a:avLst/>
          </a:prstGeom>
          <a:noFill/>
          <a:ln w="9525">
            <a:noFill/>
            <a:miter lim="800000"/>
            <a:headEnd/>
            <a:tailEnd/>
          </a:ln>
          <a:effectLst/>
        </p:spPr>
        <p:txBody>
          <a:bodyPr>
            <a:spAutoFit/>
          </a:bodyPr>
          <a:lstStyle/>
          <a:p>
            <a:pPr marL="234950" algn="l">
              <a:tabLst>
                <a:tab pos="692150" algn="l"/>
                <a:tab pos="1082675" algn="l"/>
                <a:tab pos="1200150" algn="l"/>
              </a:tabLst>
            </a:pPr>
            <a:r>
              <a:rPr lang="en-US" sz="3200">
                <a:solidFill>
                  <a:srgbClr val="000000"/>
                </a:solidFill>
              </a:rPr>
              <a:t>•	A</a:t>
            </a:r>
            <a:r>
              <a:rPr lang="en-US" sz="3200"/>
              <a:t>s soon as an agreement in principle or letter 		of intent is reached.</a:t>
            </a:r>
            <a:endParaRPr lang="en-US"/>
          </a:p>
          <a:p>
            <a:pPr marL="234950" algn="l">
              <a:tabLst>
                <a:tab pos="692150" algn="l"/>
                <a:tab pos="1082675" algn="l"/>
                <a:tab pos="1200150" algn="l"/>
              </a:tabLst>
            </a:pPr>
            <a:r>
              <a:rPr lang="en-US"/>
              <a:t> </a:t>
            </a:r>
          </a:p>
        </p:txBody>
      </p:sp>
      <p:sp>
        <p:nvSpPr>
          <p:cNvPr id="10243" name="Text Box 3"/>
          <p:cNvSpPr txBox="1">
            <a:spLocks noChangeArrowheads="1"/>
          </p:cNvSpPr>
          <p:nvPr/>
        </p:nvSpPr>
        <p:spPr bwMode="auto">
          <a:xfrm>
            <a:off x="457200" y="9017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WHEN TO FILE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 y="2008188"/>
            <a:ext cx="8686800" cy="2528887"/>
          </a:xfrm>
          <a:prstGeom prst="rect">
            <a:avLst/>
          </a:prstGeom>
          <a:noFill/>
          <a:ln w="9525">
            <a:noFill/>
            <a:miter lim="800000"/>
            <a:headEnd/>
            <a:tailEnd/>
          </a:ln>
          <a:effectLst/>
        </p:spPr>
        <p:txBody>
          <a:bodyPr>
            <a:spAutoFit/>
          </a:bodyPr>
          <a:lstStyle/>
          <a:p>
            <a:pPr marL="234950" algn="l">
              <a:tabLst>
                <a:tab pos="692150" algn="l"/>
                <a:tab pos="1082675" algn="l"/>
                <a:tab pos="1200150" algn="l"/>
              </a:tabLst>
            </a:pPr>
            <a:r>
              <a:rPr lang="en-US" sz="3200" u="sng"/>
              <a:t>Initial Waiting Period:</a:t>
            </a:r>
          </a:p>
          <a:p>
            <a:pPr marL="234950" algn="l">
              <a:tabLst>
                <a:tab pos="692150" algn="l"/>
                <a:tab pos="1082675" algn="l"/>
                <a:tab pos="1200150" algn="l"/>
              </a:tabLst>
            </a:pPr>
            <a:endParaRPr lang="en-US" sz="3200"/>
          </a:p>
          <a:p>
            <a:pPr marL="234950" algn="l">
              <a:tabLst>
                <a:tab pos="692150" algn="l"/>
                <a:tab pos="1082675" algn="l"/>
                <a:tab pos="1200150" algn="l"/>
              </a:tabLst>
            </a:pPr>
            <a:r>
              <a:rPr lang="en-US" sz="3200"/>
              <a:t>•	30 days from the date completed filings are 		received from both the buyer and seller (15 		days for cash tender offers).  </a:t>
            </a:r>
          </a:p>
        </p:txBody>
      </p:sp>
      <p:sp>
        <p:nvSpPr>
          <p:cNvPr id="11267" name="Text Box 3"/>
          <p:cNvSpPr txBox="1">
            <a:spLocks noChangeArrowheads="1"/>
          </p:cNvSpPr>
          <p:nvPr/>
        </p:nvSpPr>
        <p:spPr bwMode="auto">
          <a:xfrm>
            <a:off x="457200" y="9017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HSR WAITING PERIODS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457200" y="2014538"/>
            <a:ext cx="8686800" cy="3016250"/>
          </a:xfrm>
          <a:prstGeom prst="rect">
            <a:avLst/>
          </a:prstGeom>
          <a:noFill/>
          <a:ln w="9525">
            <a:noFill/>
            <a:miter lim="800000"/>
            <a:headEnd/>
            <a:tailEnd/>
          </a:ln>
          <a:effectLst/>
        </p:spPr>
        <p:txBody>
          <a:bodyPr>
            <a:spAutoFit/>
          </a:bodyPr>
          <a:lstStyle/>
          <a:p>
            <a:pPr marL="234950" algn="l">
              <a:tabLst>
                <a:tab pos="692150" algn="l"/>
                <a:tab pos="1082675" algn="l"/>
                <a:tab pos="1200150" algn="l"/>
              </a:tabLst>
            </a:pPr>
            <a:r>
              <a:rPr lang="en-US" sz="3200" u="sng"/>
              <a:t>Early Termination:</a:t>
            </a:r>
          </a:p>
          <a:p>
            <a:pPr marL="234950" algn="l">
              <a:tabLst>
                <a:tab pos="692150" algn="l"/>
                <a:tab pos="1082675" algn="l"/>
                <a:tab pos="1200150" algn="l"/>
              </a:tabLst>
            </a:pPr>
            <a:endParaRPr lang="en-US" sz="3200"/>
          </a:p>
          <a:p>
            <a:pPr marL="234950" algn="l">
              <a:tabLst>
                <a:tab pos="692150" algn="l"/>
                <a:tab pos="1082675" algn="l"/>
                <a:tab pos="1200150" algn="l"/>
              </a:tabLst>
            </a:pPr>
            <a:r>
              <a:rPr lang="en-US" sz="3200"/>
              <a:t>•	Early termination may be granted at any time 		prior to the expiration of the initial 30-day 		waiting period.  </a:t>
            </a:r>
          </a:p>
          <a:p>
            <a:pPr marL="234950" algn="l">
              <a:tabLst>
                <a:tab pos="692150" algn="l"/>
                <a:tab pos="1082675" algn="l"/>
                <a:tab pos="1200150" algn="l"/>
              </a:tabLst>
            </a:pPr>
            <a:endParaRPr lang="en-US" sz="3200"/>
          </a:p>
        </p:txBody>
      </p:sp>
      <p:sp>
        <p:nvSpPr>
          <p:cNvPr id="92163" name="Text Box 3"/>
          <p:cNvSpPr txBox="1">
            <a:spLocks noChangeArrowheads="1"/>
          </p:cNvSpPr>
          <p:nvPr/>
        </p:nvSpPr>
        <p:spPr bwMode="auto">
          <a:xfrm>
            <a:off x="457200" y="9017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HSR WAITING PERIODS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57200" y="2006600"/>
            <a:ext cx="8686800" cy="3016250"/>
          </a:xfrm>
          <a:prstGeom prst="rect">
            <a:avLst/>
          </a:prstGeom>
          <a:noFill/>
          <a:ln w="9525">
            <a:noFill/>
            <a:miter lim="800000"/>
            <a:headEnd/>
            <a:tailEnd/>
          </a:ln>
          <a:effectLst/>
        </p:spPr>
        <p:txBody>
          <a:bodyPr>
            <a:spAutoFit/>
          </a:bodyPr>
          <a:lstStyle/>
          <a:p>
            <a:pPr marL="234950" algn="l">
              <a:tabLst>
                <a:tab pos="692150" algn="l"/>
                <a:tab pos="1082675" algn="l"/>
                <a:tab pos="1200150" algn="l"/>
              </a:tabLst>
            </a:pPr>
            <a:r>
              <a:rPr lang="en-US" sz="3200" u="sng"/>
              <a:t>Second Request Waiting Period:</a:t>
            </a:r>
          </a:p>
          <a:p>
            <a:pPr marL="234950" algn="l">
              <a:tabLst>
                <a:tab pos="692150" algn="l"/>
                <a:tab pos="1082675" algn="l"/>
                <a:tab pos="1200150" algn="l"/>
              </a:tabLst>
            </a:pPr>
            <a:endParaRPr lang="en-US" sz="3200"/>
          </a:p>
          <a:p>
            <a:pPr marL="234950" algn="l">
              <a:tabLst>
                <a:tab pos="692150" algn="l"/>
                <a:tab pos="1082675" algn="l"/>
                <a:tab pos="1200150" algn="l"/>
              </a:tabLst>
            </a:pPr>
            <a:r>
              <a:rPr lang="en-US" sz="3200"/>
              <a:t>•	30 days from the date the parties have 			“substantially complied” with the Second 		Request (10 days for cash tender offers).</a:t>
            </a:r>
          </a:p>
          <a:p>
            <a:pPr marL="234950" algn="l">
              <a:tabLst>
                <a:tab pos="692150" algn="l"/>
                <a:tab pos="1082675" algn="l"/>
                <a:tab pos="1200150" algn="l"/>
              </a:tabLst>
            </a:pPr>
            <a:endParaRPr lang="en-US" sz="3200"/>
          </a:p>
        </p:txBody>
      </p:sp>
      <p:sp>
        <p:nvSpPr>
          <p:cNvPr id="13315" name="Text Box 3"/>
          <p:cNvSpPr txBox="1">
            <a:spLocks noChangeArrowheads="1"/>
          </p:cNvSpPr>
          <p:nvPr/>
        </p:nvSpPr>
        <p:spPr bwMode="auto">
          <a:xfrm>
            <a:off x="457200" y="9017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HSR WAITING PERIODS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57200" y="1524000"/>
            <a:ext cx="8686800" cy="4478338"/>
          </a:xfrm>
          <a:prstGeom prst="rect">
            <a:avLst/>
          </a:prstGeom>
          <a:noFill/>
          <a:ln w="9525">
            <a:noFill/>
            <a:miter lim="800000"/>
            <a:headEnd/>
            <a:tailEnd/>
          </a:ln>
          <a:effectLst/>
        </p:spPr>
        <p:txBody>
          <a:bodyPr>
            <a:spAutoFit/>
          </a:bodyPr>
          <a:lstStyle/>
          <a:p>
            <a:pPr marL="234950" algn="l">
              <a:tabLst>
                <a:tab pos="692150" algn="l"/>
                <a:tab pos="1082675" algn="l"/>
                <a:tab pos="1200150" algn="l"/>
              </a:tabLst>
            </a:pPr>
            <a:endParaRPr lang="en-US" sz="3200">
              <a:solidFill>
                <a:srgbClr val="000000"/>
              </a:solidFill>
            </a:endParaRPr>
          </a:p>
          <a:p>
            <a:pPr marL="234950" algn="l">
              <a:tabLst>
                <a:tab pos="692150" algn="l"/>
                <a:tab pos="1082675" algn="l"/>
                <a:tab pos="1200150" algn="l"/>
              </a:tabLst>
            </a:pPr>
            <a:r>
              <a:rPr lang="en-US" sz="3200">
                <a:solidFill>
                  <a:srgbClr val="000000"/>
                </a:solidFill>
              </a:rPr>
              <a:t>•	</a:t>
            </a:r>
            <a:r>
              <a:rPr lang="en-US" sz="3200"/>
              <a:t>For most transactions, the waiting period starts 	as soon as the FTC and DOJ receive completed 	filings from both the buyer and seller.</a:t>
            </a:r>
          </a:p>
          <a:p>
            <a:pPr marL="234950" algn="l">
              <a:tabLst>
                <a:tab pos="692150" algn="l"/>
                <a:tab pos="1082675" algn="l"/>
                <a:tab pos="1200150" algn="l"/>
              </a:tabLst>
            </a:pPr>
            <a:endParaRPr lang="en-US" sz="3200"/>
          </a:p>
          <a:p>
            <a:pPr marL="234950" algn="l">
              <a:tabLst>
                <a:tab pos="692150" algn="l"/>
                <a:tab pos="1082675" algn="l"/>
                <a:tab pos="1200150" algn="l"/>
              </a:tabLst>
            </a:pPr>
            <a:r>
              <a:rPr lang="en-US" sz="3200"/>
              <a:t>•	Failure to pay the appropriate filing fee or 		omitting certain information from the filing, 		may delay the start of the waiting period.</a:t>
            </a:r>
          </a:p>
          <a:p>
            <a:pPr marL="234950" algn="l">
              <a:tabLst>
                <a:tab pos="692150" algn="l"/>
                <a:tab pos="1082675" algn="l"/>
                <a:tab pos="1200150" algn="l"/>
              </a:tabLst>
            </a:pPr>
            <a:endParaRPr lang="en-US" sz="3200"/>
          </a:p>
        </p:txBody>
      </p:sp>
      <p:sp>
        <p:nvSpPr>
          <p:cNvPr id="14339" name="Text Box 3"/>
          <p:cNvSpPr txBox="1">
            <a:spLocks noChangeArrowheads="1"/>
          </p:cNvSpPr>
          <p:nvPr/>
        </p:nvSpPr>
        <p:spPr bwMode="auto">
          <a:xfrm>
            <a:off x="457200" y="9017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COMMENCING THE WAITING PERIOD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7200" y="1752600"/>
            <a:ext cx="8686800" cy="4867275"/>
          </a:xfrm>
          <a:prstGeom prst="rect">
            <a:avLst/>
          </a:prstGeom>
          <a:noFill/>
          <a:ln w="9525">
            <a:noFill/>
            <a:miter lim="800000"/>
            <a:headEnd/>
            <a:tailEnd/>
          </a:ln>
          <a:effectLst/>
        </p:spPr>
        <p:txBody>
          <a:bodyPr>
            <a:spAutoFit/>
          </a:bodyPr>
          <a:lstStyle/>
          <a:p>
            <a:pPr marL="234950" algn="l">
              <a:tabLst>
                <a:tab pos="742950" algn="l"/>
              </a:tabLst>
            </a:pPr>
            <a:r>
              <a:rPr lang="en-US">
                <a:solidFill>
                  <a:srgbClr val="000000"/>
                </a:solidFill>
              </a:rPr>
              <a:t>•</a:t>
            </a:r>
            <a:r>
              <a:rPr lang="en-US"/>
              <a:t> 	Description of Acquisition</a:t>
            </a:r>
            <a:endParaRPr lang="en-US" sz="2200"/>
          </a:p>
          <a:p>
            <a:pPr marL="234950" algn="l">
              <a:tabLst>
                <a:tab pos="742950" algn="l"/>
              </a:tabLst>
            </a:pPr>
            <a:endParaRPr lang="en-US" sz="1400"/>
          </a:p>
          <a:p>
            <a:pPr marL="234950" algn="l">
              <a:tabLst>
                <a:tab pos="742950" algn="l"/>
              </a:tabLst>
            </a:pPr>
            <a:r>
              <a:rPr lang="en-US">
                <a:solidFill>
                  <a:srgbClr val="000000"/>
                </a:solidFill>
              </a:rPr>
              <a:t>•</a:t>
            </a:r>
            <a:r>
              <a:rPr lang="en-US"/>
              <a:t> 	Documents Filed With the SEC</a:t>
            </a:r>
          </a:p>
          <a:p>
            <a:pPr marL="234950" algn="l">
              <a:tabLst>
                <a:tab pos="742950" algn="l"/>
              </a:tabLst>
            </a:pPr>
            <a:endParaRPr lang="en-US" sz="1400"/>
          </a:p>
          <a:p>
            <a:pPr marL="234950" algn="l">
              <a:tabLst>
                <a:tab pos="742950" algn="l"/>
              </a:tabLst>
            </a:pPr>
            <a:r>
              <a:rPr lang="en-US">
                <a:solidFill>
                  <a:srgbClr val="000000"/>
                </a:solidFill>
              </a:rPr>
              <a:t>•</a:t>
            </a:r>
            <a:r>
              <a:rPr lang="en-US"/>
              <a:t> 	Annual Reports and Balance Sheets</a:t>
            </a:r>
            <a:r>
              <a:rPr lang="en-US" sz="2200"/>
              <a:t> </a:t>
            </a:r>
          </a:p>
          <a:p>
            <a:pPr marL="234950" algn="l">
              <a:tabLst>
                <a:tab pos="742950" algn="l"/>
              </a:tabLst>
            </a:pPr>
            <a:endParaRPr lang="en-US" sz="1400"/>
          </a:p>
          <a:p>
            <a:pPr marL="234950" algn="l">
              <a:tabLst>
                <a:tab pos="742950" algn="l"/>
              </a:tabLst>
            </a:pPr>
            <a:r>
              <a:rPr lang="en-US">
                <a:solidFill>
                  <a:srgbClr val="000000"/>
                </a:solidFill>
              </a:rPr>
              <a:t>•	</a:t>
            </a:r>
            <a:r>
              <a:rPr lang="en-US"/>
              <a:t>4(c) Documents</a:t>
            </a:r>
            <a:endParaRPr lang="en-US" sz="2200"/>
          </a:p>
          <a:p>
            <a:pPr marL="234950" algn="l">
              <a:tabLst>
                <a:tab pos="742950" algn="l"/>
              </a:tabLst>
            </a:pPr>
            <a:endParaRPr lang="en-US" sz="1400"/>
          </a:p>
          <a:p>
            <a:pPr marL="234950" algn="l">
              <a:tabLst>
                <a:tab pos="742950" algn="l"/>
              </a:tabLst>
            </a:pPr>
            <a:r>
              <a:rPr lang="en-US">
                <a:solidFill>
                  <a:srgbClr val="000000"/>
                </a:solidFill>
              </a:rPr>
              <a:t>•</a:t>
            </a:r>
            <a:r>
              <a:rPr lang="en-US"/>
              <a:t> 	Dollar Revenues By Industry</a:t>
            </a:r>
            <a:endParaRPr lang="en-US" sz="2200"/>
          </a:p>
          <a:p>
            <a:pPr marL="234950" algn="l">
              <a:tabLst>
                <a:tab pos="742950" algn="l"/>
              </a:tabLst>
            </a:pPr>
            <a:endParaRPr lang="en-US" sz="1400"/>
          </a:p>
          <a:p>
            <a:pPr marL="234950" algn="l">
              <a:tabLst>
                <a:tab pos="742950" algn="l"/>
              </a:tabLst>
            </a:pPr>
            <a:r>
              <a:rPr lang="en-US">
                <a:solidFill>
                  <a:srgbClr val="000000"/>
                </a:solidFill>
              </a:rPr>
              <a:t>•</a:t>
            </a:r>
            <a:r>
              <a:rPr lang="en-US"/>
              <a:t> 	Information on Subsidiaries, Shareholders, and Company 		Holdings</a:t>
            </a:r>
            <a:endParaRPr lang="en-US" sz="2200"/>
          </a:p>
          <a:p>
            <a:pPr marL="234950" algn="l">
              <a:tabLst>
                <a:tab pos="742950" algn="l"/>
              </a:tabLst>
            </a:pPr>
            <a:endParaRPr lang="en-US" sz="1400"/>
          </a:p>
          <a:p>
            <a:pPr marL="234950" algn="l">
              <a:tabLst>
                <a:tab pos="742950" algn="l"/>
              </a:tabLst>
            </a:pPr>
            <a:r>
              <a:rPr lang="en-US">
                <a:solidFill>
                  <a:srgbClr val="000000"/>
                </a:solidFill>
              </a:rPr>
              <a:t>•	Information on Buyer/Seller Overlap</a:t>
            </a:r>
            <a:endParaRPr lang="en-US" sz="2200">
              <a:solidFill>
                <a:srgbClr val="000000"/>
              </a:solidFill>
            </a:endParaRPr>
          </a:p>
          <a:p>
            <a:pPr marL="234950" algn="l">
              <a:tabLst>
                <a:tab pos="742950" algn="l"/>
              </a:tabLst>
            </a:pPr>
            <a:endParaRPr lang="en-US" sz="1400">
              <a:solidFill>
                <a:srgbClr val="000000"/>
              </a:solidFill>
            </a:endParaRPr>
          </a:p>
          <a:p>
            <a:pPr marL="234950" algn="l">
              <a:tabLst>
                <a:tab pos="742950" algn="l"/>
              </a:tabLst>
            </a:pPr>
            <a:r>
              <a:rPr lang="en-US">
                <a:solidFill>
                  <a:srgbClr val="000000"/>
                </a:solidFill>
              </a:rPr>
              <a:t>•</a:t>
            </a:r>
            <a:r>
              <a:rPr lang="en-US"/>
              <a:t> 	Information on Prior Acquisitions</a:t>
            </a:r>
            <a:endParaRPr lang="en-US" sz="2200"/>
          </a:p>
        </p:txBody>
      </p:sp>
      <p:sp>
        <p:nvSpPr>
          <p:cNvPr id="15363" name="Text Box 3"/>
          <p:cNvSpPr txBox="1">
            <a:spLocks noChangeArrowheads="1"/>
          </p:cNvSpPr>
          <p:nvPr/>
        </p:nvSpPr>
        <p:spPr bwMode="auto">
          <a:xfrm>
            <a:off x="457200" y="671513"/>
            <a:ext cx="8686800" cy="687387"/>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INFORMATION REQUIRED</a:t>
            </a:r>
            <a:r>
              <a:rPr lang="en-US" sz="2600" b="1" i="1" u="sng">
                <a:effectLst>
                  <a:outerShdw blurRad="38100" dist="38100" dir="2700000" algn="tl">
                    <a:srgbClr val="C0C0C0"/>
                  </a:outerShdw>
                </a:effectLst>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457200" y="2012950"/>
            <a:ext cx="8686800" cy="3016250"/>
          </a:xfrm>
          <a:prstGeom prst="rect">
            <a:avLst/>
          </a:prstGeom>
          <a:noFill/>
          <a:ln w="9525">
            <a:noFill/>
            <a:miter lim="800000"/>
            <a:headEnd/>
            <a:tailEnd/>
          </a:ln>
          <a:effectLst/>
        </p:spPr>
        <p:txBody>
          <a:bodyPr>
            <a:spAutoFit/>
          </a:bodyPr>
          <a:lstStyle/>
          <a:p>
            <a:pPr marL="228600" lvl="2" algn="l">
              <a:tabLst>
                <a:tab pos="692150" algn="l"/>
              </a:tabLst>
            </a:pPr>
            <a:r>
              <a:rPr lang="en-US" sz="3200"/>
              <a:t>•	All of the information submitted with the HSR 	filing will be kept confidential and is exempt 		from FOIA.  </a:t>
            </a:r>
          </a:p>
          <a:p>
            <a:pPr algn="l">
              <a:tabLst>
                <a:tab pos="692150" algn="l"/>
              </a:tabLst>
            </a:pPr>
            <a:endParaRPr lang="en-US" sz="3200"/>
          </a:p>
          <a:p>
            <a:pPr marL="228600" lvl="2" algn="l">
              <a:tabLst>
                <a:tab pos="692150" algn="l"/>
              </a:tabLst>
            </a:pPr>
            <a:r>
              <a:rPr lang="en-US" sz="3200"/>
              <a:t>•	Can be used by the government in an 			administrative or legal action.</a:t>
            </a:r>
          </a:p>
        </p:txBody>
      </p:sp>
      <p:sp>
        <p:nvSpPr>
          <p:cNvPr id="24581" name="Text Box 5"/>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CONFIDENTIALITY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457200" y="958850"/>
            <a:ext cx="8686800" cy="488950"/>
          </a:xfrm>
          <a:prstGeom prst="rect">
            <a:avLst/>
          </a:prstGeom>
          <a:noFill/>
          <a:ln w="9525">
            <a:noFill/>
            <a:miter lim="800000"/>
            <a:headEnd/>
            <a:tailEnd/>
          </a:ln>
          <a:effectLst/>
        </p:spPr>
        <p:txBody>
          <a:bodyPr>
            <a:spAutoFit/>
          </a:bodyPr>
          <a:lstStyle/>
          <a:p>
            <a:pPr>
              <a:spcBef>
                <a:spcPct val="50000"/>
              </a:spcBef>
            </a:pPr>
            <a:r>
              <a:rPr lang="en-US" sz="2600" b="1" i="1">
                <a:solidFill>
                  <a:srgbClr val="000000"/>
                </a:solidFill>
                <a:effectLst>
                  <a:outerShdw blurRad="38100" dist="38100" dir="2700000" algn="tl">
                    <a:srgbClr val="C0C0C0"/>
                  </a:outerShdw>
                </a:effectLst>
              </a:rPr>
              <a:t>TABLE OF CONTENTS</a:t>
            </a:r>
            <a:endParaRPr lang="en-US" sz="3000" b="1">
              <a:solidFill>
                <a:srgbClr val="000000"/>
              </a:solidFill>
              <a:effectLst>
                <a:outerShdw blurRad="38100" dist="38100" dir="2700000" algn="tl">
                  <a:srgbClr val="C0C0C0"/>
                </a:outerShdw>
              </a:effectLst>
            </a:endParaRPr>
          </a:p>
        </p:txBody>
      </p:sp>
      <p:sp>
        <p:nvSpPr>
          <p:cNvPr id="180227" name="Text Box 3"/>
          <p:cNvSpPr txBox="1">
            <a:spLocks noChangeArrowheads="1"/>
          </p:cNvSpPr>
          <p:nvPr/>
        </p:nvSpPr>
        <p:spPr bwMode="auto">
          <a:xfrm>
            <a:off x="457200" y="2133600"/>
            <a:ext cx="8686800" cy="3821113"/>
          </a:xfrm>
          <a:prstGeom prst="rect">
            <a:avLst/>
          </a:prstGeom>
          <a:noFill/>
          <a:ln w="9525">
            <a:noFill/>
            <a:miter lim="800000"/>
            <a:headEnd/>
            <a:tailEnd/>
          </a:ln>
          <a:effectLst/>
        </p:spPr>
        <p:txBody>
          <a:bodyPr>
            <a:spAutoFit/>
          </a:bodyPr>
          <a:lstStyle/>
          <a:p>
            <a:pPr marL="230188" algn="l">
              <a:spcBef>
                <a:spcPct val="50000"/>
              </a:spcBef>
              <a:tabLst>
                <a:tab pos="692150" algn="l"/>
              </a:tabLst>
            </a:pPr>
            <a:r>
              <a:rPr lang="en-US" sz="2000" b="1">
                <a:solidFill>
                  <a:srgbClr val="000000"/>
                </a:solidFill>
              </a:rPr>
              <a:t>•	</a:t>
            </a:r>
            <a:r>
              <a:rPr lang="en-US" sz="2000" b="1">
                <a:solidFill>
                  <a:srgbClr val="000000"/>
                </a:solidFill>
                <a:effectLst>
                  <a:outerShdw blurRad="38100" dist="38100" dir="2700000" algn="tl">
                    <a:srgbClr val="C0C0C0"/>
                  </a:outerShdw>
                </a:effectLst>
              </a:rPr>
              <a:t>HSR FILING BASICS </a:t>
            </a:r>
            <a:r>
              <a:rPr lang="en-US" sz="2000" b="1">
                <a:solidFill>
                  <a:srgbClr val="000000"/>
                </a:solidFill>
              </a:rPr>
              <a:t>. . . . . . . . . . . . . . . . . . . . . . . . . . . . . . . . . .</a:t>
            </a:r>
            <a:r>
              <a:rPr lang="en-US" sz="2000" b="1">
                <a:solidFill>
                  <a:srgbClr val="000000"/>
                </a:solidFill>
                <a:effectLst>
                  <a:outerShdw blurRad="38100" dist="38100" dir="2700000" algn="tl">
                    <a:srgbClr val="C0C0C0"/>
                  </a:outerShdw>
                </a:effectLst>
              </a:rPr>
              <a:t> . . . . . . .3</a:t>
            </a:r>
            <a:endParaRPr lang="en-US" b="1">
              <a:solidFill>
                <a:srgbClr val="000000"/>
              </a:solidFill>
              <a:effectLst>
                <a:outerShdw blurRad="38100" dist="38100" dir="2700000" algn="tl">
                  <a:srgbClr val="C0C0C0"/>
                </a:outerShdw>
              </a:effectLst>
            </a:endParaRPr>
          </a:p>
          <a:p>
            <a:pPr marL="230188" algn="l">
              <a:spcBef>
                <a:spcPct val="50000"/>
              </a:spcBef>
              <a:tabLst>
                <a:tab pos="692150" algn="l"/>
              </a:tabLst>
            </a:pPr>
            <a:r>
              <a:rPr lang="en-US">
                <a:solidFill>
                  <a:srgbClr val="000000"/>
                </a:solidFill>
              </a:rPr>
              <a:t>•</a:t>
            </a:r>
            <a:r>
              <a:rPr lang="en-US" sz="2000" b="1">
                <a:solidFill>
                  <a:srgbClr val="000000"/>
                </a:solidFill>
              </a:rPr>
              <a:t>	INITIAL AGENCY REVIEW . . . . . . . . . . . . . . . . . . . . . . . . . . . . . . . . . 21</a:t>
            </a:r>
            <a:endParaRPr lang="en-US" b="1">
              <a:solidFill>
                <a:srgbClr val="000000"/>
              </a:solidFill>
            </a:endParaRPr>
          </a:p>
          <a:p>
            <a:pPr marL="230188" algn="l">
              <a:spcBef>
                <a:spcPct val="50000"/>
              </a:spcBef>
              <a:tabLst>
                <a:tab pos="692150" algn="l"/>
              </a:tabLst>
            </a:pPr>
            <a:r>
              <a:rPr lang="en-US">
                <a:solidFill>
                  <a:srgbClr val="000000"/>
                </a:solidFill>
              </a:rPr>
              <a:t>•	</a:t>
            </a:r>
            <a:r>
              <a:rPr lang="en-US" sz="2000" b="1">
                <a:effectLst>
                  <a:outerShdw blurRad="38100" dist="38100" dir="2700000" algn="tl">
                    <a:srgbClr val="C0C0C0"/>
                  </a:outerShdw>
                </a:effectLst>
              </a:rPr>
              <a:t>PRE-FILING ISSUES/ PREMERGER COORDINATION . . . . . . . . . 32</a:t>
            </a:r>
            <a:endParaRPr lang="en-US">
              <a:solidFill>
                <a:srgbClr val="000000"/>
              </a:solidFill>
            </a:endParaRPr>
          </a:p>
          <a:p>
            <a:pPr marL="230188" algn="l">
              <a:spcBef>
                <a:spcPct val="50000"/>
              </a:spcBef>
              <a:tabLst>
                <a:tab pos="692150" algn="l"/>
              </a:tabLst>
            </a:pPr>
            <a:r>
              <a:rPr lang="en-US">
                <a:solidFill>
                  <a:srgbClr val="000000"/>
                </a:solidFill>
              </a:rPr>
              <a:t>•	</a:t>
            </a:r>
            <a:r>
              <a:rPr lang="en-US" sz="2000" b="1">
                <a:solidFill>
                  <a:srgbClr val="000000"/>
                </a:solidFill>
              </a:rPr>
              <a:t>4(C) DOCUMENTS . . . . . . . . . . . . . . . . . . . . . . . . . . . . . . . . . . . . . . . . . .46</a:t>
            </a:r>
            <a:endParaRPr lang="en-US">
              <a:solidFill>
                <a:srgbClr val="000000"/>
              </a:solidFill>
            </a:endParaRPr>
          </a:p>
          <a:p>
            <a:pPr marL="230188" algn="l">
              <a:spcBef>
                <a:spcPct val="50000"/>
              </a:spcBef>
              <a:tabLst>
                <a:tab pos="692150" algn="l"/>
              </a:tabLst>
            </a:pPr>
            <a:r>
              <a:rPr lang="en-US">
                <a:solidFill>
                  <a:srgbClr val="000000"/>
                </a:solidFill>
              </a:rPr>
              <a:t>•	</a:t>
            </a:r>
            <a:r>
              <a:rPr lang="en-US" sz="2000" b="1">
                <a:solidFill>
                  <a:srgbClr val="000000"/>
                </a:solidFill>
              </a:rPr>
              <a:t>SECOND REQUESTS . . . . . . . . . . . . . . . . . . . . . . . . . . . . . . .</a:t>
            </a:r>
            <a:r>
              <a:rPr lang="en-US" sz="3000" b="1">
                <a:solidFill>
                  <a:srgbClr val="000000"/>
                </a:solidFill>
              </a:rPr>
              <a:t> </a:t>
            </a:r>
            <a:r>
              <a:rPr lang="en-US" sz="2000" b="1">
                <a:solidFill>
                  <a:srgbClr val="000000"/>
                </a:solidFill>
              </a:rPr>
              <a:t>. . . . . . . . 57</a:t>
            </a:r>
            <a:endParaRPr lang="en-US">
              <a:solidFill>
                <a:srgbClr val="000000"/>
              </a:solidFill>
            </a:endParaRPr>
          </a:p>
          <a:p>
            <a:pPr marL="230188" algn="l">
              <a:spcBef>
                <a:spcPct val="50000"/>
              </a:spcBef>
              <a:tabLst>
                <a:tab pos="692150" algn="l"/>
              </a:tabLst>
            </a:pPr>
            <a:r>
              <a:rPr lang="en-US">
                <a:solidFill>
                  <a:srgbClr val="000000"/>
                </a:solidFill>
              </a:rPr>
              <a:t>•	</a:t>
            </a:r>
            <a:r>
              <a:rPr lang="en-US" sz="2000" b="1">
                <a:solidFill>
                  <a:srgbClr val="000000"/>
                </a:solidFill>
              </a:rPr>
              <a:t>ANTI-MERGER LAWSUITS . . . . . . . . . . . . . . . . . . . . . . . . . . . . . . . . . 74</a:t>
            </a:r>
            <a:endParaRPr lang="en-US">
              <a:solidFill>
                <a:srgbClr val="000000"/>
              </a:solidFill>
            </a:endParaRPr>
          </a:p>
          <a:p>
            <a:pPr marL="230188" algn="l">
              <a:spcBef>
                <a:spcPct val="50000"/>
              </a:spcBef>
              <a:tabLst>
                <a:tab pos="692150" algn="l"/>
              </a:tabLst>
            </a:pPr>
            <a:endParaRPr lang="en-US">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57200" y="1876425"/>
            <a:ext cx="8686800" cy="4418013"/>
          </a:xfrm>
          <a:prstGeom prst="rect">
            <a:avLst/>
          </a:prstGeom>
          <a:noFill/>
          <a:ln w="9525">
            <a:noFill/>
            <a:miter lim="800000"/>
            <a:headEnd/>
            <a:tailEnd/>
          </a:ln>
          <a:effectLst/>
        </p:spPr>
        <p:txBody>
          <a:bodyPr>
            <a:spAutoFit/>
          </a:bodyPr>
          <a:lstStyle/>
          <a:p>
            <a:pPr marL="228600" lvl="2" algn="l">
              <a:tabLst>
                <a:tab pos="692150" algn="l"/>
              </a:tabLst>
            </a:pPr>
            <a:r>
              <a:rPr lang="en-US" sz="3200"/>
              <a:t>•	Closing a reportable transaction without filing 	and waiting is a violation of Section 7 of the 		Clayton Act and subject to civil penalties of up 	to $11,000 per day.</a:t>
            </a:r>
            <a:r>
              <a:rPr lang="en-US" sz="2800"/>
              <a:t>  </a:t>
            </a:r>
          </a:p>
          <a:p>
            <a:pPr algn="l">
              <a:tabLst>
                <a:tab pos="692150" algn="l"/>
              </a:tabLst>
            </a:pPr>
            <a:endParaRPr lang="en-US" sz="2800"/>
          </a:p>
          <a:p>
            <a:pPr marL="228600" lvl="2" algn="l">
              <a:tabLst>
                <a:tab pos="692150" algn="l"/>
              </a:tabLst>
            </a:pPr>
            <a:r>
              <a:rPr lang="en-US" sz="3200"/>
              <a:t>•	Violations may be found even after agency </a:t>
            </a:r>
          </a:p>
          <a:p>
            <a:pPr marL="228600" lvl="2" algn="l">
              <a:tabLst>
                <a:tab pos="692150" algn="l"/>
              </a:tabLst>
            </a:pPr>
            <a:r>
              <a:rPr lang="en-US" sz="3200"/>
              <a:t>	“clearance” if agency later discovers that 		certain documents or information were omitted 	from filing.</a:t>
            </a:r>
          </a:p>
        </p:txBody>
      </p:sp>
      <p:sp>
        <p:nvSpPr>
          <p:cNvPr id="26627" name="Text Box 3"/>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FAILURE TO FILE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2667000" y="914400"/>
            <a:ext cx="4114800" cy="1098550"/>
          </a:xfrm>
          <a:prstGeom prst="rect">
            <a:avLst/>
          </a:prstGeom>
          <a:noFill/>
          <a:ln w="9525">
            <a:noFill/>
            <a:miter lim="800000"/>
            <a:headEnd/>
            <a:tailEnd/>
          </a:ln>
          <a:effectLst/>
        </p:spPr>
        <p:txBody>
          <a:bodyPr>
            <a:spAutoFit/>
          </a:bodyPr>
          <a:lstStyle/>
          <a:p>
            <a:pPr>
              <a:spcBef>
                <a:spcPct val="50000"/>
              </a:spcBef>
            </a:pPr>
            <a:endParaRPr lang="en-US" sz="1800" b="1">
              <a:solidFill>
                <a:srgbClr val="000000"/>
              </a:solidFill>
            </a:endParaRPr>
          </a:p>
          <a:p>
            <a:pPr>
              <a:spcBef>
                <a:spcPct val="50000"/>
              </a:spcBef>
            </a:pPr>
            <a:endParaRPr lang="en-US" sz="3200"/>
          </a:p>
        </p:txBody>
      </p:sp>
      <p:sp>
        <p:nvSpPr>
          <p:cNvPr id="27656" name="Text Box 8"/>
          <p:cNvSpPr txBox="1">
            <a:spLocks noChangeArrowheads="1"/>
          </p:cNvSpPr>
          <p:nvPr/>
        </p:nvSpPr>
        <p:spPr bwMode="auto">
          <a:xfrm>
            <a:off x="457200" y="1506538"/>
            <a:ext cx="8686800" cy="1649412"/>
          </a:xfrm>
          <a:prstGeom prst="rect">
            <a:avLst/>
          </a:prstGeom>
          <a:noFill/>
          <a:ln w="9525">
            <a:noFill/>
            <a:miter lim="800000"/>
            <a:headEnd/>
            <a:tailEnd/>
          </a:ln>
          <a:effectLst/>
        </p:spPr>
        <p:txBody>
          <a:bodyPr>
            <a:spAutoFit/>
          </a:bodyPr>
          <a:lstStyle/>
          <a:p>
            <a:pPr>
              <a:lnSpc>
                <a:spcPct val="50000"/>
              </a:lnSpc>
              <a:spcBef>
                <a:spcPct val="50000"/>
              </a:spcBef>
            </a:pPr>
            <a:endParaRPr lang="en-US" sz="3600" b="1">
              <a:effectLst>
                <a:outerShdw blurRad="38100" dist="38100" dir="2700000" algn="tl">
                  <a:srgbClr val="C0C0C0"/>
                </a:outerShdw>
              </a:effectLst>
            </a:endParaRPr>
          </a:p>
          <a:p>
            <a:pPr>
              <a:lnSpc>
                <a:spcPct val="50000"/>
              </a:lnSpc>
              <a:spcBef>
                <a:spcPct val="50000"/>
              </a:spcBef>
            </a:pPr>
            <a:r>
              <a:rPr lang="en-US" sz="4200" b="1">
                <a:effectLst>
                  <a:outerShdw blurRad="38100" dist="38100" dir="2700000" algn="tl">
                    <a:srgbClr val="C0C0C0"/>
                  </a:outerShdw>
                </a:effectLst>
              </a:rPr>
              <a:t>INITIAL AGENCY </a:t>
            </a:r>
          </a:p>
          <a:p>
            <a:pPr>
              <a:lnSpc>
                <a:spcPct val="50000"/>
              </a:lnSpc>
              <a:spcBef>
                <a:spcPct val="50000"/>
              </a:spcBef>
            </a:pPr>
            <a:r>
              <a:rPr lang="en-US" sz="4200" b="1">
                <a:effectLst>
                  <a:outerShdw blurRad="38100" dist="38100" dir="2700000" algn="tl">
                    <a:srgbClr val="C0C0C0"/>
                  </a:outerShdw>
                </a:effectLst>
              </a:rPr>
              <a:t>REVIEW</a:t>
            </a:r>
            <a:endParaRPr lang="en-US" sz="3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08000" y="1828800"/>
            <a:ext cx="8077200" cy="960438"/>
          </a:xfrm>
          <a:prstGeom prst="rect">
            <a:avLst/>
          </a:prstGeom>
          <a:noFill/>
          <a:ln w="9525">
            <a:noFill/>
            <a:miter lim="800000"/>
            <a:headEnd/>
            <a:tailEnd/>
          </a:ln>
          <a:effectLst/>
        </p:spPr>
        <p:txBody>
          <a:bodyPr>
            <a:spAutoFit/>
          </a:bodyPr>
          <a:lstStyle/>
          <a:p>
            <a:pPr marL="339725" lvl="2" indent="-111125" algn="l">
              <a:tabLst>
                <a:tab pos="339725" algn="l"/>
              </a:tabLst>
            </a:pPr>
            <a:endParaRPr lang="en-US" sz="1800"/>
          </a:p>
          <a:p>
            <a:pPr marL="114300" lvl="1" algn="l">
              <a:tabLst>
                <a:tab pos="339725" algn="l"/>
              </a:tabLst>
            </a:pPr>
            <a:endParaRPr lang="en-US" sz="1800">
              <a:solidFill>
                <a:srgbClr val="000000"/>
              </a:solidFill>
            </a:endParaRPr>
          </a:p>
          <a:p>
            <a:pPr algn="l">
              <a:spcBef>
                <a:spcPct val="50000"/>
              </a:spcBef>
              <a:tabLst>
                <a:tab pos="339725" algn="l"/>
              </a:tabLst>
            </a:pPr>
            <a:endParaRPr lang="en-US" sz="1400"/>
          </a:p>
        </p:txBody>
      </p:sp>
      <p:sp>
        <p:nvSpPr>
          <p:cNvPr id="28675" name="Text Box 3"/>
          <p:cNvSpPr txBox="1">
            <a:spLocks noChangeArrowheads="1"/>
          </p:cNvSpPr>
          <p:nvPr/>
        </p:nvSpPr>
        <p:spPr bwMode="auto">
          <a:xfrm>
            <a:off x="2667000" y="914400"/>
            <a:ext cx="4114800" cy="1098550"/>
          </a:xfrm>
          <a:prstGeom prst="rect">
            <a:avLst/>
          </a:prstGeom>
          <a:noFill/>
          <a:ln w="9525">
            <a:noFill/>
            <a:miter lim="800000"/>
            <a:headEnd/>
            <a:tailEnd/>
          </a:ln>
          <a:effectLst/>
        </p:spPr>
        <p:txBody>
          <a:bodyPr>
            <a:spAutoFit/>
          </a:bodyPr>
          <a:lstStyle/>
          <a:p>
            <a:pPr>
              <a:spcBef>
                <a:spcPct val="50000"/>
              </a:spcBef>
            </a:pPr>
            <a:endParaRPr lang="en-US" sz="1800" b="1">
              <a:solidFill>
                <a:srgbClr val="000000"/>
              </a:solidFill>
            </a:endParaRPr>
          </a:p>
          <a:p>
            <a:pPr>
              <a:spcBef>
                <a:spcPct val="50000"/>
              </a:spcBef>
            </a:pPr>
            <a:endParaRPr lang="en-US" sz="3200"/>
          </a:p>
        </p:txBody>
      </p:sp>
      <p:sp>
        <p:nvSpPr>
          <p:cNvPr id="28676" name="Text Box 4"/>
          <p:cNvSpPr txBox="1">
            <a:spLocks noChangeArrowheads="1"/>
          </p:cNvSpPr>
          <p:nvPr/>
        </p:nvSpPr>
        <p:spPr bwMode="auto">
          <a:xfrm>
            <a:off x="660400" y="1981200"/>
            <a:ext cx="8077200" cy="685800"/>
          </a:xfrm>
          <a:prstGeom prst="rect">
            <a:avLst/>
          </a:prstGeom>
          <a:noFill/>
          <a:ln w="9525">
            <a:noFill/>
            <a:miter lim="800000"/>
            <a:headEnd/>
            <a:tailEnd/>
          </a:ln>
          <a:effectLst/>
        </p:spPr>
        <p:txBody>
          <a:bodyPr>
            <a:spAutoFit/>
          </a:bodyPr>
          <a:lstStyle/>
          <a:p>
            <a:pPr marL="228600" lvl="2" algn="l">
              <a:tabLst>
                <a:tab pos="860425" algn="l"/>
              </a:tabLst>
            </a:pPr>
            <a:endParaRPr lang="en-US" sz="1800">
              <a:solidFill>
                <a:srgbClr val="000000"/>
              </a:solidFill>
            </a:endParaRPr>
          </a:p>
          <a:p>
            <a:pPr algn="l">
              <a:spcBef>
                <a:spcPct val="50000"/>
              </a:spcBef>
              <a:tabLst>
                <a:tab pos="860425" algn="l"/>
              </a:tabLst>
            </a:pPr>
            <a:endParaRPr lang="en-US" sz="1400"/>
          </a:p>
        </p:txBody>
      </p:sp>
      <p:sp>
        <p:nvSpPr>
          <p:cNvPr id="28678" name="Text Box 6"/>
          <p:cNvSpPr txBox="1">
            <a:spLocks noChangeArrowheads="1"/>
          </p:cNvSpPr>
          <p:nvPr/>
        </p:nvSpPr>
        <p:spPr bwMode="auto">
          <a:xfrm>
            <a:off x="457200" y="1770063"/>
            <a:ext cx="8686800" cy="4729162"/>
          </a:xfrm>
          <a:prstGeom prst="rect">
            <a:avLst/>
          </a:prstGeom>
          <a:noFill/>
          <a:ln w="9525">
            <a:noFill/>
            <a:miter lim="800000"/>
            <a:headEnd/>
            <a:tailEnd/>
          </a:ln>
          <a:effectLst/>
        </p:spPr>
        <p:txBody>
          <a:bodyPr>
            <a:spAutoFit/>
          </a:bodyPr>
          <a:lstStyle/>
          <a:p>
            <a:pPr marL="234950" algn="l">
              <a:tabLst>
                <a:tab pos="692150" algn="l"/>
                <a:tab pos="1030288" algn="l"/>
              </a:tabLst>
            </a:pPr>
            <a:r>
              <a:rPr lang="en-US" sz="2800"/>
              <a:t>•	FTC Premerger Notification Office has administrative 	responsibility for the HSR program and reviews all 		filings for technical compliance.</a:t>
            </a:r>
            <a:endParaRPr lang="en-US" sz="2600"/>
          </a:p>
          <a:p>
            <a:pPr marL="234950" algn="l">
              <a:tabLst>
                <a:tab pos="692150" algn="l"/>
                <a:tab pos="1030288" algn="l"/>
              </a:tabLst>
            </a:pPr>
            <a:endParaRPr lang="en-US" sz="2600"/>
          </a:p>
          <a:p>
            <a:pPr marL="234950" algn="l">
              <a:tabLst>
                <a:tab pos="692150" algn="l"/>
                <a:tab pos="1030288" algn="l"/>
              </a:tabLst>
            </a:pPr>
            <a:r>
              <a:rPr lang="en-US" sz="2800"/>
              <a:t>•	An FTC staff attorney or compliance specialist 		reviews transaction for technical compliance and 		initial antitrust review.</a:t>
            </a:r>
            <a:endParaRPr lang="en-US" sz="2600"/>
          </a:p>
          <a:p>
            <a:pPr marL="234950" algn="l">
              <a:tabLst>
                <a:tab pos="692150" algn="l"/>
                <a:tab pos="1030288" algn="l"/>
              </a:tabLst>
            </a:pPr>
            <a:endParaRPr lang="en-US" sz="2600"/>
          </a:p>
          <a:p>
            <a:pPr marL="234950" algn="l">
              <a:tabLst>
                <a:tab pos="692150" algn="l"/>
                <a:tab pos="1030288" algn="l"/>
              </a:tabLst>
            </a:pPr>
            <a:r>
              <a:rPr lang="en-US" sz="2800"/>
              <a:t>•	For minor deficiencies, the waiting period is not 		interrupted.  For significant deficiencies, the filing 		may be 	“bounced.”</a:t>
            </a:r>
            <a:endParaRPr lang="en-US" sz="2600"/>
          </a:p>
        </p:txBody>
      </p:sp>
      <p:sp>
        <p:nvSpPr>
          <p:cNvPr id="28679" name="Text Box 7"/>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INITIAL FTC REVIEW</a:t>
            </a:r>
            <a:endParaRPr lang="en-US" sz="2600" i="1">
              <a:effectLst>
                <a:outerShdw blurRad="38100" dist="38100" dir="2700000" algn="tl">
                  <a:srgbClr val="C0C0C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ext Box 3"/>
          <p:cNvSpPr txBox="1">
            <a:spLocks noChangeArrowheads="1"/>
          </p:cNvSpPr>
          <p:nvPr/>
        </p:nvSpPr>
        <p:spPr bwMode="auto">
          <a:xfrm>
            <a:off x="2667000" y="850900"/>
            <a:ext cx="4114800" cy="1098550"/>
          </a:xfrm>
          <a:prstGeom prst="rect">
            <a:avLst/>
          </a:prstGeom>
          <a:noFill/>
          <a:ln w="9525">
            <a:noFill/>
            <a:miter lim="800000"/>
            <a:headEnd/>
            <a:tailEnd/>
          </a:ln>
          <a:effectLst/>
        </p:spPr>
        <p:txBody>
          <a:bodyPr>
            <a:spAutoFit/>
          </a:bodyPr>
          <a:lstStyle/>
          <a:p>
            <a:pPr>
              <a:spcBef>
                <a:spcPct val="50000"/>
              </a:spcBef>
            </a:pPr>
            <a:endParaRPr lang="en-US" sz="1800" b="1">
              <a:solidFill>
                <a:srgbClr val="000000"/>
              </a:solidFill>
            </a:endParaRPr>
          </a:p>
          <a:p>
            <a:pPr>
              <a:spcBef>
                <a:spcPct val="50000"/>
              </a:spcBef>
            </a:pPr>
            <a:endParaRPr lang="en-US" sz="3200"/>
          </a:p>
        </p:txBody>
      </p:sp>
      <p:sp>
        <p:nvSpPr>
          <p:cNvPr id="30724" name="Text Box 4"/>
          <p:cNvSpPr txBox="1">
            <a:spLocks noChangeArrowheads="1"/>
          </p:cNvSpPr>
          <p:nvPr/>
        </p:nvSpPr>
        <p:spPr bwMode="auto">
          <a:xfrm>
            <a:off x="660400" y="1917700"/>
            <a:ext cx="8077200" cy="685800"/>
          </a:xfrm>
          <a:prstGeom prst="rect">
            <a:avLst/>
          </a:prstGeom>
          <a:noFill/>
          <a:ln w="9525">
            <a:noFill/>
            <a:miter lim="800000"/>
            <a:headEnd/>
            <a:tailEnd/>
          </a:ln>
          <a:effectLst/>
        </p:spPr>
        <p:txBody>
          <a:bodyPr>
            <a:spAutoFit/>
          </a:bodyPr>
          <a:lstStyle/>
          <a:p>
            <a:pPr marL="228600" lvl="2" algn="l">
              <a:tabLst>
                <a:tab pos="860425" algn="l"/>
              </a:tabLst>
            </a:pPr>
            <a:endParaRPr lang="en-US" sz="1800">
              <a:solidFill>
                <a:srgbClr val="000000"/>
              </a:solidFill>
            </a:endParaRPr>
          </a:p>
          <a:p>
            <a:pPr algn="l">
              <a:spcBef>
                <a:spcPct val="50000"/>
              </a:spcBef>
              <a:tabLst>
                <a:tab pos="860425" algn="l"/>
              </a:tabLst>
            </a:pPr>
            <a:endParaRPr lang="en-US" sz="1400"/>
          </a:p>
        </p:txBody>
      </p:sp>
      <p:sp>
        <p:nvSpPr>
          <p:cNvPr id="30726" name="Text Box 6"/>
          <p:cNvSpPr txBox="1">
            <a:spLocks noChangeArrowheads="1"/>
          </p:cNvSpPr>
          <p:nvPr/>
        </p:nvSpPr>
        <p:spPr bwMode="auto">
          <a:xfrm>
            <a:off x="457200" y="1771650"/>
            <a:ext cx="8648700" cy="2960688"/>
          </a:xfrm>
          <a:prstGeom prst="rect">
            <a:avLst/>
          </a:prstGeom>
          <a:noFill/>
          <a:ln w="9525">
            <a:noFill/>
            <a:miter lim="800000"/>
            <a:headEnd/>
            <a:tailEnd/>
          </a:ln>
          <a:effectLst/>
        </p:spPr>
        <p:txBody>
          <a:bodyPr>
            <a:spAutoFit/>
          </a:bodyPr>
          <a:lstStyle/>
          <a:p>
            <a:pPr marL="228600" lvl="2" algn="l">
              <a:tabLst>
                <a:tab pos="117475" algn="l"/>
                <a:tab pos="692150" algn="l"/>
                <a:tab pos="1082675" algn="l"/>
              </a:tabLst>
            </a:pPr>
            <a:r>
              <a:rPr lang="en-US" sz="2800"/>
              <a:t>•	FTC reviewer prepares short summary of the deal 		and a recommendation as to whether an investigation 	should be opened.</a:t>
            </a:r>
            <a:endParaRPr lang="en-US" sz="2600"/>
          </a:p>
          <a:p>
            <a:pPr algn="l">
              <a:tabLst>
                <a:tab pos="117475" algn="l"/>
                <a:tab pos="692150" algn="l"/>
                <a:tab pos="1082675" algn="l"/>
              </a:tabLst>
            </a:pPr>
            <a:endParaRPr lang="en-US" sz="2600"/>
          </a:p>
          <a:p>
            <a:pPr marL="228600" lvl="2" algn="l">
              <a:tabLst>
                <a:tab pos="117475" algn="l"/>
                <a:tab pos="692150" algn="l"/>
                <a:tab pos="1082675" algn="l"/>
              </a:tabLst>
            </a:pPr>
            <a:r>
              <a:rPr lang="en-US" sz="2600"/>
              <a:t>•	Merger Screening Committee (made up of senior officials 	of the Bureaus of Competition and Economics) meets 		weekly to review filings and 	recommendations.</a:t>
            </a:r>
            <a:endParaRPr lang="en-US" sz="2800"/>
          </a:p>
        </p:txBody>
      </p:sp>
      <p:sp>
        <p:nvSpPr>
          <p:cNvPr id="30727" name="Text Box 7"/>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INITIAL FTC REVIEW</a:t>
            </a:r>
            <a:endParaRPr lang="en-US" sz="2600" i="1">
              <a:effectLst>
                <a:outerShdw blurRad="38100" dist="38100" dir="2700000" algn="tl">
                  <a:srgbClr val="C0C0C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Text Box 5"/>
          <p:cNvSpPr txBox="1">
            <a:spLocks noChangeArrowheads="1"/>
          </p:cNvSpPr>
          <p:nvPr/>
        </p:nvSpPr>
        <p:spPr bwMode="auto">
          <a:xfrm>
            <a:off x="457200" y="1779588"/>
            <a:ext cx="8686800" cy="2593975"/>
          </a:xfrm>
          <a:prstGeom prst="rect">
            <a:avLst/>
          </a:prstGeom>
          <a:noFill/>
          <a:ln w="9525">
            <a:noFill/>
            <a:miter lim="800000"/>
            <a:headEnd/>
            <a:tailEnd/>
          </a:ln>
          <a:effectLst/>
        </p:spPr>
        <p:txBody>
          <a:bodyPr>
            <a:spAutoFit/>
          </a:bodyPr>
          <a:lstStyle/>
          <a:p>
            <a:pPr marL="234950" lvl="2" indent="-4763" algn="l">
              <a:tabLst>
                <a:tab pos="117475" algn="l"/>
                <a:tab pos="692150" algn="l"/>
                <a:tab pos="1082675" algn="l"/>
              </a:tabLst>
            </a:pPr>
            <a:r>
              <a:rPr lang="en-US" sz="2800"/>
              <a:t>•</a:t>
            </a:r>
            <a:r>
              <a:rPr lang="en-US" sz="2800" b="1"/>
              <a:t> 	</a:t>
            </a:r>
            <a:r>
              <a:rPr lang="en-US" sz="2800"/>
              <a:t>Filings received by the Premerger Notification Unit 		of the Office of Operations of the Antitrust Division.</a:t>
            </a:r>
            <a:endParaRPr lang="en-US" sz="2600"/>
          </a:p>
          <a:p>
            <a:pPr algn="l">
              <a:tabLst>
                <a:tab pos="117475" algn="l"/>
                <a:tab pos="692150" algn="l"/>
                <a:tab pos="1082675" algn="l"/>
              </a:tabLst>
            </a:pPr>
            <a:endParaRPr lang="en-US" sz="2600"/>
          </a:p>
          <a:p>
            <a:pPr marL="234950" lvl="2" indent="-4763" algn="l">
              <a:tabLst>
                <a:tab pos="117475" algn="l"/>
                <a:tab pos="692150" algn="l"/>
                <a:tab pos="1082675" algn="l"/>
              </a:tabLst>
            </a:pPr>
            <a:r>
              <a:rPr lang="en-US" sz="2800"/>
              <a:t>• 	The filing is checked for completeness and any 		deficiencies are reported to the FTC.</a:t>
            </a:r>
            <a:endParaRPr lang="en-US" sz="2600"/>
          </a:p>
          <a:p>
            <a:pPr algn="l">
              <a:tabLst>
                <a:tab pos="117475" algn="l"/>
                <a:tab pos="692150" algn="l"/>
                <a:tab pos="1082675" algn="l"/>
              </a:tabLst>
            </a:pPr>
            <a:endParaRPr lang="en-US" sz="2600"/>
          </a:p>
        </p:txBody>
      </p:sp>
      <p:sp>
        <p:nvSpPr>
          <p:cNvPr id="31750" name="Text Box 6"/>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INITIAL DOJ REVIEW</a:t>
            </a:r>
            <a:endParaRPr lang="en-US" sz="2600" i="1">
              <a:effectLst>
                <a:outerShdw blurRad="38100" dist="38100" dir="2700000" algn="tl">
                  <a:srgbClr val="C0C0C0"/>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050"/>
          <p:cNvSpPr txBox="1">
            <a:spLocks noChangeArrowheads="1"/>
          </p:cNvSpPr>
          <p:nvPr/>
        </p:nvSpPr>
        <p:spPr bwMode="auto">
          <a:xfrm>
            <a:off x="457200" y="1776413"/>
            <a:ext cx="8686800" cy="3905250"/>
          </a:xfrm>
          <a:prstGeom prst="rect">
            <a:avLst/>
          </a:prstGeom>
          <a:noFill/>
          <a:ln w="9525">
            <a:noFill/>
            <a:miter lim="800000"/>
            <a:headEnd/>
            <a:tailEnd/>
          </a:ln>
          <a:effectLst/>
        </p:spPr>
        <p:txBody>
          <a:bodyPr>
            <a:spAutoFit/>
          </a:bodyPr>
          <a:lstStyle/>
          <a:p>
            <a:pPr marL="234950" lvl="2" indent="-4763" algn="l">
              <a:tabLst>
                <a:tab pos="117475" algn="l"/>
                <a:tab pos="692150" algn="l"/>
                <a:tab pos="1082675" algn="l"/>
              </a:tabLst>
            </a:pPr>
            <a:r>
              <a:rPr lang="en-US" sz="2800"/>
              <a:t>• 	Filing is assigned to relevant litigation and economic 	sections.  After their substantive review, they request 	from the Director of Operations and Merger 			Enforcement to open an investigation, or recommend 	no further review.</a:t>
            </a:r>
            <a:endParaRPr lang="en-US" sz="2600"/>
          </a:p>
          <a:p>
            <a:pPr algn="l">
              <a:tabLst>
                <a:tab pos="117475" algn="l"/>
                <a:tab pos="692150" algn="l"/>
                <a:tab pos="1082675" algn="l"/>
              </a:tabLst>
            </a:pPr>
            <a:endParaRPr lang="en-US" sz="2600"/>
          </a:p>
          <a:p>
            <a:pPr marL="234950" lvl="2" indent="-4763" algn="l">
              <a:tabLst>
                <a:tab pos="117475" algn="l"/>
                <a:tab pos="692150" algn="l"/>
                <a:tab pos="1082675" algn="l"/>
              </a:tabLst>
            </a:pPr>
            <a:r>
              <a:rPr lang="en-US" sz="2800"/>
              <a:t>• 	Decision is typically made within 3 to 5 days of 		receipt of the filing by the assigned litigation section 	or field office.</a:t>
            </a:r>
          </a:p>
        </p:txBody>
      </p:sp>
      <p:sp>
        <p:nvSpPr>
          <p:cNvPr id="137219" name="Text Box 2051"/>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INITIAL DOJ REVIEW</a:t>
            </a:r>
            <a:endParaRPr lang="en-US" sz="2600" i="1">
              <a:effectLst>
                <a:outerShdw blurRad="38100" dist="38100" dir="2700000" algn="tl">
                  <a:srgbClr val="C0C0C0"/>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57200" y="2082800"/>
            <a:ext cx="8686800" cy="3875088"/>
          </a:xfrm>
          <a:prstGeom prst="rect">
            <a:avLst/>
          </a:prstGeom>
          <a:noFill/>
          <a:ln w="9525">
            <a:noFill/>
            <a:miter lim="800000"/>
            <a:headEnd/>
            <a:tailEnd/>
          </a:ln>
          <a:effectLst/>
        </p:spPr>
        <p:txBody>
          <a:bodyPr>
            <a:spAutoFit/>
          </a:bodyPr>
          <a:lstStyle/>
          <a:p>
            <a:pPr marL="228600" lvl="2" algn="l">
              <a:tabLst>
                <a:tab pos="117475" algn="l"/>
                <a:tab pos="692150" algn="l"/>
                <a:tab pos="1082675" algn="l"/>
              </a:tabLst>
            </a:pPr>
            <a:r>
              <a:rPr lang="en-US" sz="2800"/>
              <a:t>•</a:t>
            </a:r>
            <a:r>
              <a:rPr lang="en-US" sz="2800" b="1"/>
              <a:t>	</a:t>
            </a:r>
            <a:r>
              <a:rPr lang="en-US" sz="2800"/>
              <a:t>The agencies will not contact the parties or any third-	parties until the investigation has been “cleared” to 		one of the agencies.</a:t>
            </a:r>
            <a:endParaRPr lang="en-US" sz="2600"/>
          </a:p>
          <a:p>
            <a:pPr algn="l">
              <a:tabLst>
                <a:tab pos="117475" algn="l"/>
                <a:tab pos="692150" algn="l"/>
                <a:tab pos="1082675" algn="l"/>
              </a:tabLst>
            </a:pPr>
            <a:endParaRPr lang="en-US" sz="2600"/>
          </a:p>
          <a:p>
            <a:pPr marL="228600" lvl="2" algn="l">
              <a:tabLst>
                <a:tab pos="117475" algn="l"/>
                <a:tab pos="692150" algn="l"/>
                <a:tab pos="1082675" algn="l"/>
              </a:tabLst>
            </a:pPr>
            <a:r>
              <a:rPr lang="en-US" sz="2800"/>
              <a:t>•	Clearance issues arise only if both agencies want to 		investigate the transaction.</a:t>
            </a:r>
            <a:endParaRPr lang="en-US" sz="2600"/>
          </a:p>
          <a:p>
            <a:pPr algn="l">
              <a:tabLst>
                <a:tab pos="117475" algn="l"/>
                <a:tab pos="692150" algn="l"/>
                <a:tab pos="1082675" algn="l"/>
              </a:tabLst>
            </a:pPr>
            <a:endParaRPr lang="en-US" sz="2600"/>
          </a:p>
          <a:p>
            <a:pPr marL="228600" lvl="2" algn="l">
              <a:tabLst>
                <a:tab pos="117475" algn="l"/>
                <a:tab pos="692150" algn="l"/>
                <a:tab pos="1082675" algn="l"/>
              </a:tabLst>
            </a:pPr>
            <a:r>
              <a:rPr lang="en-US" sz="2800"/>
              <a:t>•	Traditionally, clearance has been based on industry 		expertise and prior contact with the parties.</a:t>
            </a:r>
            <a:endParaRPr lang="en-US"/>
          </a:p>
        </p:txBody>
      </p:sp>
      <p:sp>
        <p:nvSpPr>
          <p:cNvPr id="32771" name="Text Box 3"/>
          <p:cNvSpPr txBox="1">
            <a:spLocks noChangeArrowheads="1"/>
          </p:cNvSpPr>
          <p:nvPr/>
        </p:nvSpPr>
        <p:spPr bwMode="auto">
          <a:xfrm>
            <a:off x="457200" y="914400"/>
            <a:ext cx="8686800" cy="885825"/>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ABANDONED HSR CLEARANCE PROCEDURE</a:t>
            </a:r>
          </a:p>
          <a:p>
            <a:endParaRPr lang="en-US" sz="2600" i="1">
              <a:effectLst>
                <a:outerShdw blurRad="38100" dist="38100" dir="2700000" algn="tl">
                  <a:srgbClr val="C0C0C0"/>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ext Box 2"/>
          <p:cNvSpPr txBox="1">
            <a:spLocks noChangeArrowheads="1"/>
          </p:cNvSpPr>
          <p:nvPr/>
        </p:nvSpPr>
        <p:spPr bwMode="auto">
          <a:xfrm>
            <a:off x="457200" y="2286000"/>
            <a:ext cx="8686800" cy="2654300"/>
          </a:xfrm>
          <a:prstGeom prst="rect">
            <a:avLst/>
          </a:prstGeom>
          <a:noFill/>
          <a:ln w="9525">
            <a:noFill/>
            <a:miter lim="800000"/>
            <a:headEnd/>
            <a:tailEnd/>
          </a:ln>
          <a:effectLst/>
        </p:spPr>
        <p:txBody>
          <a:bodyPr>
            <a:spAutoFit/>
          </a:bodyPr>
          <a:lstStyle/>
          <a:p>
            <a:pPr marL="228600" lvl="2" algn="l">
              <a:tabLst>
                <a:tab pos="117475" algn="l"/>
                <a:tab pos="692150" algn="l"/>
                <a:tab pos="1082675" algn="l"/>
              </a:tabLst>
            </a:pPr>
            <a:r>
              <a:rPr lang="en-US" sz="2800"/>
              <a:t>•	New clearance procedure strictly divided the 			industries over which each agency would have 		reviewing authority. </a:t>
            </a:r>
          </a:p>
          <a:p>
            <a:pPr marL="228600" lvl="2" algn="l">
              <a:tabLst>
                <a:tab pos="117475" algn="l"/>
                <a:tab pos="692150" algn="l"/>
                <a:tab pos="1082675" algn="l"/>
              </a:tabLst>
            </a:pPr>
            <a:endParaRPr lang="en-US" sz="2800"/>
          </a:p>
          <a:p>
            <a:pPr marL="228600" lvl="2" algn="l">
              <a:buFontTx/>
              <a:buChar char="•"/>
              <a:tabLst>
                <a:tab pos="117475" algn="l"/>
                <a:tab pos="692150" algn="l"/>
                <a:tab pos="1082675" algn="l"/>
              </a:tabLst>
            </a:pPr>
            <a:r>
              <a:rPr lang="en-US" sz="2800"/>
              <a:t>   Recently abandoned due to threat from Sen. Fritz </a:t>
            </a:r>
            <a:br>
              <a:rPr lang="en-US" sz="2800"/>
            </a:br>
            <a:r>
              <a:rPr lang="en-US" sz="2800"/>
              <a:t>    Hollings (D.-S.C.) to cut agency funding.	     </a:t>
            </a:r>
          </a:p>
        </p:txBody>
      </p:sp>
      <p:sp>
        <p:nvSpPr>
          <p:cNvPr id="194563" name="Text Box 3"/>
          <p:cNvSpPr txBox="1">
            <a:spLocks noChangeArrowheads="1"/>
          </p:cNvSpPr>
          <p:nvPr/>
        </p:nvSpPr>
        <p:spPr bwMode="auto">
          <a:xfrm>
            <a:off x="457200" y="914400"/>
            <a:ext cx="8686800" cy="885825"/>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ABANDONED HSR CLEARANCE PROCEDURE</a:t>
            </a:r>
          </a:p>
          <a:p>
            <a:endParaRPr lang="en-US" sz="2600" i="1">
              <a:effectLst>
                <a:outerShdw blurRad="38100" dist="38100" dir="2700000" algn="tl">
                  <a:srgbClr val="C0C0C0"/>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457200" y="2057400"/>
            <a:ext cx="8686800" cy="3508375"/>
          </a:xfrm>
          <a:prstGeom prst="rect">
            <a:avLst/>
          </a:prstGeom>
          <a:noFill/>
          <a:ln w="9525">
            <a:noFill/>
            <a:miter lim="800000"/>
            <a:headEnd/>
            <a:tailEnd/>
          </a:ln>
          <a:effectLst/>
        </p:spPr>
        <p:txBody>
          <a:bodyPr>
            <a:spAutoFit/>
          </a:bodyPr>
          <a:lstStyle/>
          <a:p>
            <a:pPr algn="l">
              <a:tabLst>
                <a:tab pos="117475" algn="l"/>
                <a:tab pos="627063" algn="l"/>
                <a:tab pos="1082675" algn="l"/>
              </a:tabLst>
            </a:pPr>
            <a:r>
              <a:rPr lang="en-US" sz="2800"/>
              <a:t>		</a:t>
            </a:r>
            <a:r>
              <a:rPr lang="en-US" sz="2800" u="sng"/>
              <a:t>FTC</a:t>
            </a:r>
            <a:endParaRPr lang="en-US" sz="2800"/>
          </a:p>
          <a:p>
            <a:pPr algn="l">
              <a:tabLst>
                <a:tab pos="117475" algn="l"/>
                <a:tab pos="627063" algn="l"/>
                <a:tab pos="1082675" algn="l"/>
              </a:tabLst>
            </a:pPr>
            <a:endParaRPr lang="en-US" sz="2800"/>
          </a:p>
          <a:p>
            <a:pPr marL="228600" lvl="2" algn="l">
              <a:tabLst>
                <a:tab pos="117475" algn="l"/>
                <a:tab pos="627063" algn="l"/>
                <a:tab pos="1082675" algn="l"/>
              </a:tabLst>
            </a:pPr>
            <a:r>
              <a:rPr lang="en-US" sz="2800"/>
              <a:t>	Airframes, Autos and Trucks; Building Materials; 		Chemicals; Computer Hardware; Energy; Healthcare; 	Industrial Gases; Munitions; Grocery Stores; Retail 		Stores; Pharmaceuticals; Biotechnology; Professional 	Services; Satellites; Textiles.</a:t>
            </a:r>
          </a:p>
          <a:p>
            <a:pPr algn="l">
              <a:tabLst>
                <a:tab pos="117475" algn="l"/>
                <a:tab pos="627063" algn="l"/>
                <a:tab pos="1082675" algn="l"/>
              </a:tabLst>
            </a:pPr>
            <a:endParaRPr lang="en-US" sz="2800"/>
          </a:p>
        </p:txBody>
      </p:sp>
      <p:sp>
        <p:nvSpPr>
          <p:cNvPr id="138243" name="Text Box 3"/>
          <p:cNvSpPr txBox="1">
            <a:spLocks noChangeArrowheads="1"/>
          </p:cNvSpPr>
          <p:nvPr/>
        </p:nvSpPr>
        <p:spPr bwMode="auto">
          <a:xfrm>
            <a:off x="457200" y="914400"/>
            <a:ext cx="8686800" cy="885825"/>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ABANDONED HSR CLEARANCE PROCEDURE</a:t>
            </a:r>
          </a:p>
          <a:p>
            <a:endParaRPr lang="en-US" sz="2600" i="1">
              <a:effectLst>
                <a:outerShdw blurRad="38100" dist="38100" dir="2700000" algn="tl">
                  <a:srgbClr val="C0C0C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ext Box 3074"/>
          <p:cNvSpPr txBox="1">
            <a:spLocks noChangeArrowheads="1"/>
          </p:cNvSpPr>
          <p:nvPr/>
        </p:nvSpPr>
        <p:spPr bwMode="auto">
          <a:xfrm>
            <a:off x="457200" y="2057400"/>
            <a:ext cx="8686800" cy="3935413"/>
          </a:xfrm>
          <a:prstGeom prst="rect">
            <a:avLst/>
          </a:prstGeom>
          <a:noFill/>
          <a:ln w="9525">
            <a:noFill/>
            <a:miter lim="800000"/>
            <a:headEnd/>
            <a:tailEnd/>
          </a:ln>
          <a:effectLst/>
        </p:spPr>
        <p:txBody>
          <a:bodyPr>
            <a:spAutoFit/>
          </a:bodyPr>
          <a:lstStyle/>
          <a:p>
            <a:pPr marL="228600" lvl="2" algn="l">
              <a:tabLst>
                <a:tab pos="117475" algn="l"/>
                <a:tab pos="627063" algn="l"/>
                <a:tab pos="1082675" algn="l"/>
              </a:tabLst>
            </a:pPr>
            <a:r>
              <a:rPr lang="en-US" sz="2800"/>
              <a:t>     </a:t>
            </a:r>
            <a:r>
              <a:rPr lang="en-US" sz="2800" u="sng"/>
              <a:t>DOJ</a:t>
            </a:r>
            <a:endParaRPr lang="en-US" sz="2800"/>
          </a:p>
          <a:p>
            <a:pPr algn="l">
              <a:tabLst>
                <a:tab pos="117475" algn="l"/>
                <a:tab pos="627063" algn="l"/>
                <a:tab pos="1082675" algn="l"/>
              </a:tabLst>
            </a:pPr>
            <a:endParaRPr lang="en-US" sz="2800"/>
          </a:p>
          <a:p>
            <a:pPr marL="228600" lvl="2" algn="l">
              <a:tabLst>
                <a:tab pos="117475" algn="l"/>
                <a:tab pos="627063" algn="l"/>
                <a:tab pos="1082675" algn="l"/>
              </a:tabLst>
            </a:pPr>
            <a:r>
              <a:rPr lang="en-US" sz="2800"/>
              <a:t>	Agriculture; Avionics and Defense Electronics; Beer; 	</a:t>
            </a:r>
            <a:r>
              <a:rPr lang="en-US" sz="2800" b="1"/>
              <a:t>Computer Software</a:t>
            </a:r>
            <a:r>
              <a:rPr lang="en-US" sz="2800"/>
              <a:t>; Cosmetics; Financials Services; 	Glass; Health Insurance; Industrial Equipment; </a:t>
            </a:r>
            <a:r>
              <a:rPr lang="en-US" sz="2800" b="1"/>
              <a:t>Media 	and Entertainment</a:t>
            </a:r>
            <a:r>
              <a:rPr lang="en-US" sz="2800"/>
              <a:t>; Metals and Mining; Naval 		Defense Products; Photography and Film; Pulp, Paper, 	and Timber; </a:t>
            </a:r>
            <a:r>
              <a:rPr lang="en-US" sz="2800" b="1"/>
              <a:t>Telecommunications</a:t>
            </a:r>
            <a:r>
              <a:rPr lang="en-US" sz="2800"/>
              <a:t>; Travel and 		Transportation; and Waste.</a:t>
            </a:r>
          </a:p>
        </p:txBody>
      </p:sp>
      <p:sp>
        <p:nvSpPr>
          <p:cNvPr id="99331" name="Text Box 3075"/>
          <p:cNvSpPr txBox="1">
            <a:spLocks noChangeArrowheads="1"/>
          </p:cNvSpPr>
          <p:nvPr/>
        </p:nvSpPr>
        <p:spPr bwMode="auto">
          <a:xfrm>
            <a:off x="457200" y="914400"/>
            <a:ext cx="8686800" cy="885825"/>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ABANDONED HSR CLEARANCE PROCEDURE</a:t>
            </a:r>
          </a:p>
          <a:p>
            <a:endParaRPr lang="en-US" sz="2600" b="1" i="1">
              <a:solidFill>
                <a:srgbClr val="000000"/>
              </a:solidFill>
              <a:effectLst>
                <a:outerShdw blurRad="38100" dist="38100" dir="2700000" algn="tl">
                  <a:srgbClr val="C0C0C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ext Box 2"/>
          <p:cNvSpPr txBox="1">
            <a:spLocks noChangeArrowheads="1"/>
          </p:cNvSpPr>
          <p:nvPr/>
        </p:nvSpPr>
        <p:spPr bwMode="auto">
          <a:xfrm>
            <a:off x="762000" y="1143000"/>
            <a:ext cx="8077200" cy="3567113"/>
          </a:xfrm>
          <a:prstGeom prst="rect">
            <a:avLst/>
          </a:prstGeom>
          <a:noFill/>
          <a:ln w="9525">
            <a:noFill/>
            <a:miter lim="800000"/>
            <a:headEnd/>
            <a:tailEnd/>
          </a:ln>
          <a:effectLst/>
        </p:spPr>
        <p:txBody>
          <a:bodyPr>
            <a:spAutoFit/>
          </a:bodyPr>
          <a:lstStyle/>
          <a:p>
            <a:pPr>
              <a:spcBef>
                <a:spcPct val="50000"/>
              </a:spcBef>
            </a:pPr>
            <a:r>
              <a:rPr lang="en-US" sz="3000" b="1" i="1">
                <a:solidFill>
                  <a:srgbClr val="000000"/>
                </a:solidFill>
                <a:effectLst>
                  <a:outerShdw blurRad="38100" dist="38100" dir="2700000" algn="tl">
                    <a:srgbClr val="C0C0C0"/>
                  </a:outerShdw>
                </a:effectLst>
              </a:rPr>
              <a:t>THE HART-SCOTT-RODINO ANTITRUST IMPROVEMENTS ACT OF 1976 </a:t>
            </a:r>
          </a:p>
          <a:p>
            <a:pPr>
              <a:spcBef>
                <a:spcPct val="50000"/>
              </a:spcBef>
            </a:pPr>
            <a:endParaRPr lang="en-US" sz="2200" b="1" i="1">
              <a:solidFill>
                <a:srgbClr val="000000"/>
              </a:solidFill>
              <a:effectLst>
                <a:outerShdw blurRad="38100" dist="38100" dir="2700000" algn="tl">
                  <a:srgbClr val="C0C0C0"/>
                </a:outerShdw>
              </a:effectLst>
            </a:endParaRPr>
          </a:p>
          <a:p>
            <a:pPr>
              <a:spcBef>
                <a:spcPct val="50000"/>
              </a:spcBef>
            </a:pPr>
            <a:r>
              <a:rPr lang="en-US" sz="3000" b="1">
                <a:solidFill>
                  <a:srgbClr val="000000"/>
                </a:solidFill>
                <a:effectLst>
                  <a:outerShdw blurRad="38100" dist="38100" dir="2700000" algn="tl">
                    <a:srgbClr val="C0C0C0"/>
                  </a:outerShdw>
                </a:effectLst>
              </a:rPr>
              <a:t>15 U.S.C. §18a (as amended)</a:t>
            </a:r>
          </a:p>
          <a:p>
            <a:pPr>
              <a:spcBef>
                <a:spcPct val="50000"/>
              </a:spcBef>
            </a:pPr>
            <a:endParaRPr lang="en-US" sz="3000" b="1">
              <a:solidFill>
                <a:srgbClr val="000000"/>
              </a:solidFill>
              <a:effectLst>
                <a:outerShdw blurRad="38100" dist="38100" dir="2700000" algn="tl">
                  <a:srgbClr val="C0C0C0"/>
                </a:outerShdw>
              </a:effectLst>
            </a:endParaRPr>
          </a:p>
          <a:p>
            <a:pPr>
              <a:spcBef>
                <a:spcPct val="50000"/>
              </a:spcBef>
            </a:pPr>
            <a:r>
              <a:rPr lang="en-US" sz="3000" b="1">
                <a:solidFill>
                  <a:srgbClr val="000000"/>
                </a:solidFill>
                <a:effectLst>
                  <a:outerShdw blurRad="38100" dist="38100" dir="2700000" algn="tl">
                    <a:srgbClr val="C0C0C0"/>
                  </a:outerShdw>
                </a:effectLst>
              </a:rPr>
              <a:t>HSR FILING BASICS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58800" y="1900238"/>
            <a:ext cx="8585200" cy="4162425"/>
          </a:xfrm>
          <a:prstGeom prst="rect">
            <a:avLst/>
          </a:prstGeom>
          <a:noFill/>
          <a:ln w="9525">
            <a:noFill/>
            <a:miter lim="800000"/>
            <a:headEnd/>
            <a:tailEnd/>
          </a:ln>
          <a:effectLst/>
        </p:spPr>
        <p:txBody>
          <a:bodyPr>
            <a:spAutoFit/>
          </a:bodyPr>
          <a:lstStyle/>
          <a:p>
            <a:pPr algn="l">
              <a:lnSpc>
                <a:spcPct val="80000"/>
              </a:lnSpc>
              <a:tabLst>
                <a:tab pos="117475" algn="l"/>
                <a:tab pos="577850" algn="l"/>
                <a:tab pos="795338" algn="l"/>
              </a:tabLst>
            </a:pPr>
            <a:r>
              <a:rPr lang="en-US" sz="2800"/>
              <a:t>	•	Once clearance authority is determined, the 				appropriate agency will contact the parties.</a:t>
            </a:r>
          </a:p>
          <a:p>
            <a:pPr algn="l">
              <a:lnSpc>
                <a:spcPct val="80000"/>
              </a:lnSpc>
              <a:tabLst>
                <a:tab pos="117475" algn="l"/>
                <a:tab pos="577850" algn="l"/>
                <a:tab pos="795338" algn="l"/>
              </a:tabLst>
            </a:pPr>
            <a:endParaRPr lang="en-US" sz="2800"/>
          </a:p>
          <a:p>
            <a:pPr algn="l">
              <a:lnSpc>
                <a:spcPct val="80000"/>
              </a:lnSpc>
              <a:tabLst>
                <a:tab pos="117475" algn="l"/>
                <a:tab pos="577850" algn="l"/>
                <a:tab pos="795338" algn="l"/>
              </a:tabLst>
            </a:pPr>
            <a:r>
              <a:rPr lang="en-US" sz="2800"/>
              <a:t>	•	Information typically requested: </a:t>
            </a:r>
          </a:p>
          <a:p>
            <a:pPr algn="l">
              <a:lnSpc>
                <a:spcPct val="80000"/>
              </a:lnSpc>
              <a:tabLst>
                <a:tab pos="117475" algn="l"/>
                <a:tab pos="577850" algn="l"/>
                <a:tab pos="795338" algn="l"/>
              </a:tabLst>
            </a:pPr>
            <a:r>
              <a:rPr lang="en-US"/>
              <a:t>                          </a:t>
            </a:r>
          </a:p>
          <a:p>
            <a:pPr marL="114300" lvl="1" algn="l">
              <a:lnSpc>
                <a:spcPct val="80000"/>
              </a:lnSpc>
              <a:tabLst>
                <a:tab pos="117475" algn="l"/>
                <a:tab pos="577850" algn="l"/>
                <a:tab pos="795338" algn="l"/>
              </a:tabLst>
            </a:pPr>
            <a:r>
              <a:rPr lang="en-US"/>
              <a:t>		– 	Business Plans, Marketing Plans, Sales and Product Data. </a:t>
            </a:r>
          </a:p>
          <a:p>
            <a:pPr algn="l">
              <a:lnSpc>
                <a:spcPct val="80000"/>
              </a:lnSpc>
              <a:tabLst>
                <a:tab pos="117475" algn="l"/>
                <a:tab pos="577850" algn="l"/>
                <a:tab pos="795338" algn="l"/>
              </a:tabLst>
            </a:pPr>
            <a:r>
              <a:rPr lang="en-US"/>
              <a:t>	</a:t>
            </a:r>
          </a:p>
          <a:p>
            <a:pPr marL="114300" lvl="1" algn="l">
              <a:lnSpc>
                <a:spcPct val="80000"/>
              </a:lnSpc>
              <a:tabLst>
                <a:tab pos="117475" algn="l"/>
                <a:tab pos="577850" algn="l"/>
                <a:tab pos="795338" algn="l"/>
              </a:tabLst>
            </a:pPr>
            <a:r>
              <a:rPr lang="en-US"/>
              <a:t>		– 	Industry Studies and Consultants Reports.</a:t>
            </a:r>
          </a:p>
          <a:p>
            <a:pPr algn="l">
              <a:lnSpc>
                <a:spcPct val="80000"/>
              </a:lnSpc>
              <a:tabLst>
                <a:tab pos="117475" algn="l"/>
                <a:tab pos="577850" algn="l"/>
                <a:tab pos="795338" algn="l"/>
              </a:tabLst>
            </a:pPr>
            <a:r>
              <a:rPr lang="en-US"/>
              <a:t>	</a:t>
            </a:r>
          </a:p>
          <a:p>
            <a:pPr marL="114300" lvl="1" algn="l">
              <a:lnSpc>
                <a:spcPct val="80000"/>
              </a:lnSpc>
              <a:tabLst>
                <a:tab pos="117475" algn="l"/>
                <a:tab pos="577850" algn="l"/>
                <a:tab pos="795338" algn="l"/>
              </a:tabLst>
            </a:pPr>
            <a:r>
              <a:rPr lang="en-US"/>
              <a:t>		– 	List of Each Party’s Largest Customers, Competitors.</a:t>
            </a:r>
            <a:endParaRPr lang="en-US" sz="2600"/>
          </a:p>
          <a:p>
            <a:pPr marL="114300" lvl="1" algn="l">
              <a:lnSpc>
                <a:spcPct val="80000"/>
              </a:lnSpc>
              <a:tabLst>
                <a:tab pos="117475" algn="l"/>
                <a:tab pos="577850" algn="l"/>
                <a:tab pos="795338" algn="l"/>
              </a:tabLst>
            </a:pPr>
            <a:endParaRPr lang="en-US" sz="2600"/>
          </a:p>
          <a:p>
            <a:pPr marL="114300" lvl="1" algn="l">
              <a:lnSpc>
                <a:spcPct val="80000"/>
              </a:lnSpc>
              <a:tabLst>
                <a:tab pos="117475" algn="l"/>
                <a:tab pos="577850" algn="l"/>
                <a:tab pos="795338" algn="l"/>
              </a:tabLst>
            </a:pPr>
            <a:r>
              <a:rPr lang="en-US" sz="2600"/>
              <a:t>•	May want to speak with the parties’ business people as 			well as third-party customers, suppliers, and competitors.</a:t>
            </a:r>
            <a:endParaRPr lang="en-US" sz="2100"/>
          </a:p>
        </p:txBody>
      </p:sp>
      <p:sp>
        <p:nvSpPr>
          <p:cNvPr id="35843" name="Text Box 3"/>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POST CLEARANCE INVESTIGATIONS</a:t>
            </a:r>
            <a:endParaRPr lang="en-US" sz="2600" i="1">
              <a:effectLst>
                <a:outerShdw blurRad="38100" dist="38100" dir="2700000" algn="tl">
                  <a:srgbClr val="C0C0C0"/>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08000" y="1763713"/>
            <a:ext cx="8077200" cy="960437"/>
          </a:xfrm>
          <a:prstGeom prst="rect">
            <a:avLst/>
          </a:prstGeom>
          <a:noFill/>
          <a:ln w="9525">
            <a:noFill/>
            <a:miter lim="800000"/>
            <a:headEnd/>
            <a:tailEnd/>
          </a:ln>
          <a:effectLst/>
        </p:spPr>
        <p:txBody>
          <a:bodyPr>
            <a:spAutoFit/>
          </a:bodyPr>
          <a:lstStyle/>
          <a:p>
            <a:pPr marL="339725" lvl="2" indent="-111125" algn="l">
              <a:tabLst>
                <a:tab pos="339725" algn="l"/>
              </a:tabLst>
            </a:pPr>
            <a:endParaRPr lang="en-US" sz="1800"/>
          </a:p>
          <a:p>
            <a:pPr marL="114300" lvl="1" algn="l">
              <a:tabLst>
                <a:tab pos="339725" algn="l"/>
              </a:tabLst>
            </a:pPr>
            <a:endParaRPr lang="en-US" sz="1800">
              <a:solidFill>
                <a:srgbClr val="000000"/>
              </a:solidFill>
            </a:endParaRPr>
          </a:p>
          <a:p>
            <a:pPr algn="l">
              <a:spcBef>
                <a:spcPct val="50000"/>
              </a:spcBef>
              <a:tabLst>
                <a:tab pos="339725" algn="l"/>
              </a:tabLst>
            </a:pPr>
            <a:endParaRPr lang="en-US" sz="1400"/>
          </a:p>
        </p:txBody>
      </p:sp>
      <p:sp>
        <p:nvSpPr>
          <p:cNvPr id="40963" name="Text Box 3"/>
          <p:cNvSpPr txBox="1">
            <a:spLocks noChangeArrowheads="1"/>
          </p:cNvSpPr>
          <p:nvPr/>
        </p:nvSpPr>
        <p:spPr bwMode="auto">
          <a:xfrm>
            <a:off x="2667000" y="849313"/>
            <a:ext cx="4114800" cy="1098550"/>
          </a:xfrm>
          <a:prstGeom prst="rect">
            <a:avLst/>
          </a:prstGeom>
          <a:noFill/>
          <a:ln w="9525">
            <a:noFill/>
            <a:miter lim="800000"/>
            <a:headEnd/>
            <a:tailEnd/>
          </a:ln>
          <a:effectLst/>
        </p:spPr>
        <p:txBody>
          <a:bodyPr>
            <a:spAutoFit/>
          </a:bodyPr>
          <a:lstStyle/>
          <a:p>
            <a:pPr>
              <a:spcBef>
                <a:spcPct val="50000"/>
              </a:spcBef>
            </a:pPr>
            <a:endParaRPr lang="en-US" sz="1800" b="1">
              <a:solidFill>
                <a:srgbClr val="000000"/>
              </a:solidFill>
            </a:endParaRPr>
          </a:p>
          <a:p>
            <a:pPr>
              <a:spcBef>
                <a:spcPct val="50000"/>
              </a:spcBef>
            </a:pPr>
            <a:endParaRPr lang="en-US" sz="3200"/>
          </a:p>
        </p:txBody>
      </p:sp>
      <p:sp>
        <p:nvSpPr>
          <p:cNvPr id="40964" name="Text Box 4"/>
          <p:cNvSpPr txBox="1">
            <a:spLocks noChangeArrowheads="1"/>
          </p:cNvSpPr>
          <p:nvPr/>
        </p:nvSpPr>
        <p:spPr bwMode="auto">
          <a:xfrm>
            <a:off x="660400" y="1916113"/>
            <a:ext cx="8077200" cy="685800"/>
          </a:xfrm>
          <a:prstGeom prst="rect">
            <a:avLst/>
          </a:prstGeom>
          <a:noFill/>
          <a:ln w="9525">
            <a:noFill/>
            <a:miter lim="800000"/>
            <a:headEnd/>
            <a:tailEnd/>
          </a:ln>
          <a:effectLst/>
        </p:spPr>
        <p:txBody>
          <a:bodyPr>
            <a:spAutoFit/>
          </a:bodyPr>
          <a:lstStyle/>
          <a:p>
            <a:pPr marL="228600" lvl="2" algn="l">
              <a:tabLst>
                <a:tab pos="860425" algn="l"/>
              </a:tabLst>
            </a:pPr>
            <a:endParaRPr lang="en-US" sz="1800">
              <a:solidFill>
                <a:srgbClr val="000000"/>
              </a:solidFill>
            </a:endParaRPr>
          </a:p>
          <a:p>
            <a:pPr algn="l">
              <a:spcBef>
                <a:spcPct val="50000"/>
              </a:spcBef>
              <a:tabLst>
                <a:tab pos="860425" algn="l"/>
              </a:tabLst>
            </a:pPr>
            <a:endParaRPr lang="en-US" sz="1400"/>
          </a:p>
        </p:txBody>
      </p:sp>
      <p:sp>
        <p:nvSpPr>
          <p:cNvPr id="40965" name="Text Box 5"/>
          <p:cNvSpPr txBox="1">
            <a:spLocks noChangeArrowheads="1"/>
          </p:cNvSpPr>
          <p:nvPr/>
        </p:nvSpPr>
        <p:spPr bwMode="auto">
          <a:xfrm>
            <a:off x="2819400" y="1001713"/>
            <a:ext cx="4114800" cy="579437"/>
          </a:xfrm>
          <a:prstGeom prst="rect">
            <a:avLst/>
          </a:prstGeom>
          <a:noFill/>
          <a:ln w="9525">
            <a:noFill/>
            <a:miter lim="800000"/>
            <a:headEnd/>
            <a:tailEnd/>
          </a:ln>
          <a:effectLst/>
        </p:spPr>
        <p:txBody>
          <a:bodyPr>
            <a:spAutoFit/>
          </a:bodyPr>
          <a:lstStyle/>
          <a:p>
            <a:pPr>
              <a:spcBef>
                <a:spcPct val="50000"/>
              </a:spcBef>
            </a:pPr>
            <a:endParaRPr lang="en-US" sz="3200"/>
          </a:p>
        </p:txBody>
      </p:sp>
      <p:sp>
        <p:nvSpPr>
          <p:cNvPr id="40966" name="Text Box 6"/>
          <p:cNvSpPr txBox="1">
            <a:spLocks noChangeArrowheads="1"/>
          </p:cNvSpPr>
          <p:nvPr/>
        </p:nvSpPr>
        <p:spPr bwMode="auto">
          <a:xfrm>
            <a:off x="457200" y="1849438"/>
            <a:ext cx="8686800" cy="4730750"/>
          </a:xfrm>
          <a:prstGeom prst="rect">
            <a:avLst/>
          </a:prstGeom>
          <a:noFill/>
          <a:ln w="9525">
            <a:noFill/>
            <a:miter lim="800000"/>
            <a:headEnd/>
            <a:tailEnd/>
          </a:ln>
          <a:effectLst/>
        </p:spPr>
        <p:txBody>
          <a:bodyPr>
            <a:spAutoFit/>
          </a:bodyPr>
          <a:lstStyle/>
          <a:p>
            <a:pPr marL="228600" lvl="2" algn="l">
              <a:tabLst>
                <a:tab pos="234950" algn="l"/>
                <a:tab pos="692150" algn="l"/>
                <a:tab pos="1147763" algn="l"/>
              </a:tabLst>
            </a:pPr>
            <a:r>
              <a:rPr lang="en-US" sz="2800"/>
              <a:t>•	Weigh the balance of providing unsolicited</a:t>
            </a:r>
          </a:p>
          <a:p>
            <a:pPr marL="228600" lvl="2" algn="l">
              <a:tabLst>
                <a:tab pos="234950" algn="l"/>
                <a:tab pos="692150" algn="l"/>
                <a:tab pos="1147763" algn="l"/>
              </a:tabLst>
            </a:pPr>
            <a:r>
              <a:rPr lang="en-US" sz="2800"/>
              <a:t>		information with the risk of raising issues and 				concerns.  </a:t>
            </a:r>
          </a:p>
          <a:p>
            <a:pPr algn="l">
              <a:tabLst>
                <a:tab pos="234950" algn="l"/>
                <a:tab pos="692150" algn="l"/>
                <a:tab pos="1147763" algn="l"/>
              </a:tabLst>
            </a:pPr>
            <a:endParaRPr lang="en-US" sz="1600"/>
          </a:p>
          <a:p>
            <a:pPr algn="l">
              <a:tabLst>
                <a:tab pos="234950" algn="l"/>
                <a:tab pos="692150" algn="l"/>
                <a:tab pos="1147763" algn="l"/>
              </a:tabLst>
            </a:pPr>
            <a:r>
              <a:rPr lang="en-US" sz="2800"/>
              <a:t>	•	Meet with the agencies early and often.</a:t>
            </a:r>
          </a:p>
          <a:p>
            <a:pPr marL="228600" lvl="2" algn="l">
              <a:tabLst>
                <a:tab pos="234950" algn="l"/>
                <a:tab pos="692150" algn="l"/>
                <a:tab pos="1147763" algn="l"/>
              </a:tabLst>
            </a:pPr>
            <a:endParaRPr lang="en-US" sz="1600"/>
          </a:p>
          <a:p>
            <a:pPr algn="l">
              <a:tabLst>
                <a:tab pos="234950" algn="l"/>
                <a:tab pos="692150" algn="l"/>
                <a:tab pos="1147763" algn="l"/>
              </a:tabLst>
            </a:pPr>
            <a:r>
              <a:rPr lang="en-US" sz="2800"/>
              <a:t>	•	Offer up company executives and customers.</a:t>
            </a:r>
          </a:p>
          <a:p>
            <a:pPr algn="l">
              <a:tabLst>
                <a:tab pos="234950" algn="l"/>
                <a:tab pos="692150" algn="l"/>
                <a:tab pos="1147763" algn="l"/>
              </a:tabLst>
            </a:pPr>
            <a:endParaRPr lang="en-US" sz="1600"/>
          </a:p>
          <a:p>
            <a:pPr algn="l">
              <a:tabLst>
                <a:tab pos="234950" algn="l"/>
                <a:tab pos="692150" algn="l"/>
                <a:tab pos="1147763" algn="l"/>
              </a:tabLst>
            </a:pPr>
            <a:r>
              <a:rPr lang="en-US" sz="2800"/>
              <a:t>	•	Cooperate with the government.</a:t>
            </a:r>
          </a:p>
          <a:p>
            <a:pPr algn="l">
              <a:tabLst>
                <a:tab pos="234950" algn="l"/>
                <a:tab pos="692150" algn="l"/>
                <a:tab pos="1147763" algn="l"/>
              </a:tabLst>
            </a:pPr>
            <a:endParaRPr lang="en-US" sz="1600"/>
          </a:p>
          <a:p>
            <a:pPr marL="228600" lvl="2" algn="l">
              <a:tabLst>
                <a:tab pos="234950" algn="l"/>
                <a:tab pos="692150" algn="l"/>
                <a:tab pos="1147763" algn="l"/>
              </a:tabLst>
            </a:pPr>
            <a:r>
              <a:rPr lang="en-US" sz="2800"/>
              <a:t>•	The “Merger Review Process Initiative.”</a:t>
            </a:r>
          </a:p>
          <a:p>
            <a:pPr algn="l">
              <a:tabLst>
                <a:tab pos="234950" algn="l"/>
                <a:tab pos="692150" algn="l"/>
                <a:tab pos="1147763" algn="l"/>
              </a:tabLst>
            </a:pPr>
            <a:endParaRPr lang="en-US" sz="1600"/>
          </a:p>
          <a:p>
            <a:pPr marL="228600" lvl="2" algn="l">
              <a:tabLst>
                <a:tab pos="234950" algn="l"/>
                <a:tab pos="692150" algn="l"/>
                <a:tab pos="1147763" algn="l"/>
              </a:tabLst>
            </a:pPr>
            <a:r>
              <a:rPr lang="en-US" sz="2800"/>
              <a:t>•	The “Pull and Trigger.”</a:t>
            </a:r>
            <a:endParaRPr lang="en-US" sz="3200"/>
          </a:p>
        </p:txBody>
      </p:sp>
      <p:sp>
        <p:nvSpPr>
          <p:cNvPr id="40967" name="Text Box 7"/>
          <p:cNvSpPr txBox="1">
            <a:spLocks noChangeArrowheads="1"/>
          </p:cNvSpPr>
          <p:nvPr/>
        </p:nvSpPr>
        <p:spPr bwMode="auto">
          <a:xfrm>
            <a:off x="457200" y="912813"/>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AVOIDING A SECOND REQUEST</a:t>
            </a:r>
            <a:endParaRPr lang="en-US" sz="2600" i="1">
              <a:effectLst>
                <a:outerShdw blurRad="38100" dist="38100" dir="2700000" algn="tl">
                  <a:srgbClr val="C0C0C0"/>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2667000" y="914400"/>
            <a:ext cx="4114800" cy="1098550"/>
          </a:xfrm>
          <a:prstGeom prst="rect">
            <a:avLst/>
          </a:prstGeom>
          <a:noFill/>
          <a:ln w="9525">
            <a:noFill/>
            <a:miter lim="800000"/>
            <a:headEnd/>
            <a:tailEnd/>
          </a:ln>
          <a:effectLst/>
        </p:spPr>
        <p:txBody>
          <a:bodyPr>
            <a:spAutoFit/>
          </a:bodyPr>
          <a:lstStyle/>
          <a:p>
            <a:pPr>
              <a:spcBef>
                <a:spcPct val="50000"/>
              </a:spcBef>
            </a:pPr>
            <a:endParaRPr lang="en-US" sz="1800" b="1">
              <a:solidFill>
                <a:srgbClr val="000000"/>
              </a:solidFill>
            </a:endParaRPr>
          </a:p>
          <a:p>
            <a:pPr>
              <a:spcBef>
                <a:spcPct val="50000"/>
              </a:spcBef>
            </a:pPr>
            <a:endParaRPr lang="en-US" sz="3200"/>
          </a:p>
        </p:txBody>
      </p:sp>
      <p:sp>
        <p:nvSpPr>
          <p:cNvPr id="48131" name="Text Box 3"/>
          <p:cNvSpPr txBox="1">
            <a:spLocks noChangeArrowheads="1"/>
          </p:cNvSpPr>
          <p:nvPr/>
        </p:nvSpPr>
        <p:spPr bwMode="auto">
          <a:xfrm>
            <a:off x="457200" y="1676400"/>
            <a:ext cx="8686800" cy="1371600"/>
          </a:xfrm>
          <a:prstGeom prst="rect">
            <a:avLst/>
          </a:prstGeom>
          <a:noFill/>
          <a:ln w="9525">
            <a:noFill/>
            <a:miter lim="800000"/>
            <a:headEnd/>
            <a:tailEnd/>
          </a:ln>
          <a:effectLst/>
        </p:spPr>
        <p:txBody>
          <a:bodyPr>
            <a:spAutoFit/>
          </a:bodyPr>
          <a:lstStyle/>
          <a:p>
            <a:pPr>
              <a:spcBef>
                <a:spcPct val="50000"/>
              </a:spcBef>
            </a:pPr>
            <a:r>
              <a:rPr lang="en-US" sz="4200" b="1">
                <a:effectLst>
                  <a:outerShdw blurRad="38100" dist="38100" dir="2700000" algn="tl">
                    <a:srgbClr val="C0C0C0"/>
                  </a:outerShdw>
                </a:effectLst>
              </a:rPr>
              <a:t>PRE-FILING ISSUES/ PREMERGER CORDINATION</a:t>
            </a:r>
            <a:endParaRPr lang="en-US" sz="4200" b="1"/>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431800" y="2193925"/>
            <a:ext cx="8699500" cy="2041525"/>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3200"/>
              <a:t>•	Provides parties to a merger agreement with </a:t>
            </a:r>
          </a:p>
          <a:p>
            <a:pPr marL="228600" lvl="2" algn="l">
              <a:tabLst>
                <a:tab pos="234950" algn="l"/>
                <a:tab pos="692150" algn="l"/>
                <a:tab pos="1082675" algn="l"/>
                <a:tab pos="1539875" algn="l"/>
              </a:tabLst>
            </a:pPr>
            <a:r>
              <a:rPr lang="en-US" sz="3200"/>
              <a:t>		the unilateral right to abandon the deal upon </a:t>
            </a:r>
          </a:p>
          <a:p>
            <a:pPr marL="228600" lvl="2" algn="l">
              <a:tabLst>
                <a:tab pos="234950" algn="l"/>
                <a:tab pos="692150" algn="l"/>
                <a:tab pos="1082675" algn="l"/>
                <a:tab pos="1539875" algn="l"/>
              </a:tabLst>
            </a:pPr>
            <a:r>
              <a:rPr lang="en-US" sz="3200"/>
              <a:t>		the occurrence of one or more HSR triggering 		events.</a:t>
            </a:r>
            <a:endParaRPr lang="en-US"/>
          </a:p>
        </p:txBody>
      </p:sp>
      <p:sp>
        <p:nvSpPr>
          <p:cNvPr id="49156" name="Rectangle 4"/>
          <p:cNvSpPr>
            <a:spLocks noChangeArrowheads="1"/>
          </p:cNvSpPr>
          <p:nvPr/>
        </p:nvSpPr>
        <p:spPr bwMode="auto">
          <a:xfrm>
            <a:off x="457200" y="749300"/>
            <a:ext cx="8686800" cy="687388"/>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r>
              <a:rPr lang="en-US" sz="2600" b="1" i="1">
                <a:effectLst>
                  <a:outerShdw blurRad="38100" dist="38100" dir="2700000" algn="tl">
                    <a:srgbClr val="C0C0C0"/>
                  </a:outerShdw>
                </a:effectLst>
              </a:rPr>
              <a:t>ANTITRUST “WALK-AWAY”PROVISIONS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1536700" y="7477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53254" name="Rectangle 6"/>
          <p:cNvSpPr>
            <a:spLocks noChangeArrowheads="1"/>
          </p:cNvSpPr>
          <p:nvPr/>
        </p:nvSpPr>
        <p:spPr bwMode="auto">
          <a:xfrm>
            <a:off x="457200" y="747713"/>
            <a:ext cx="8686800" cy="2976562"/>
          </a:xfrm>
          <a:prstGeom prst="rect">
            <a:avLst/>
          </a:prstGeom>
          <a:noFill/>
          <a:ln w="9525">
            <a:noFill/>
            <a:miter lim="800000"/>
            <a:headEnd/>
            <a:tailEnd/>
          </a:ln>
          <a:effectLst/>
        </p:spPr>
        <p:txBody>
          <a:bodyPr>
            <a:spAutoFit/>
          </a:bodyPr>
          <a:lstStyle/>
          <a:p>
            <a:pPr>
              <a:lnSpc>
                <a:spcPct val="50000"/>
              </a:lnSpc>
              <a:spcBef>
                <a:spcPct val="50000"/>
              </a:spcBef>
            </a:pPr>
            <a:endParaRPr lang="en-US" sz="2600" b="1"/>
          </a:p>
          <a:p>
            <a:r>
              <a:rPr lang="en-US" sz="2600" b="1" i="1">
                <a:effectLst>
                  <a:outerShdw blurRad="38100" dist="38100" dir="2700000" algn="tl">
                    <a:srgbClr val="C0C0C0"/>
                  </a:outerShdw>
                </a:effectLst>
              </a:rPr>
              <a:t>ANTITRUST WALK-AWAY PROVISIONS</a:t>
            </a:r>
          </a:p>
          <a:p>
            <a:r>
              <a:rPr lang="en-US" sz="2600" b="1" i="1">
                <a:effectLst>
                  <a:outerShdw blurRad="38100" dist="38100" dir="2700000" algn="tl">
                    <a:srgbClr val="C0C0C0"/>
                  </a:outerShdw>
                </a:effectLst>
              </a:rPr>
              <a:t>CASE STUDY</a:t>
            </a:r>
            <a:endParaRPr lang="en-US" sz="2600" b="1"/>
          </a:p>
          <a:p>
            <a:pPr>
              <a:lnSpc>
                <a:spcPct val="50000"/>
              </a:lnSpc>
              <a:spcBef>
                <a:spcPct val="50000"/>
              </a:spcBef>
            </a:pPr>
            <a:endParaRPr lang="en-US" sz="2600" b="1"/>
          </a:p>
          <a:p>
            <a:pPr>
              <a:lnSpc>
                <a:spcPct val="50000"/>
              </a:lnSpc>
              <a:spcBef>
                <a:spcPct val="50000"/>
              </a:spcBef>
            </a:pPr>
            <a:endParaRPr lang="en-US" sz="2600" b="1"/>
          </a:p>
          <a:p>
            <a:pPr>
              <a:lnSpc>
                <a:spcPct val="50000"/>
              </a:lnSpc>
              <a:spcBef>
                <a:spcPct val="50000"/>
              </a:spcBef>
            </a:pPr>
            <a:endParaRPr lang="en-US" sz="2600" b="1"/>
          </a:p>
          <a:p>
            <a:pPr>
              <a:lnSpc>
                <a:spcPct val="50000"/>
              </a:lnSpc>
              <a:spcBef>
                <a:spcPct val="50000"/>
              </a:spcBef>
            </a:pPr>
            <a:endParaRPr lang="en-US" sz="1400" b="1"/>
          </a:p>
          <a:p>
            <a:pPr>
              <a:lnSpc>
                <a:spcPct val="50000"/>
              </a:lnSpc>
              <a:spcBef>
                <a:spcPct val="50000"/>
              </a:spcBef>
            </a:pPr>
            <a:r>
              <a:rPr lang="en-US" sz="3200" i="1"/>
              <a:t>The Abandoned United Airlines/US Air Merger</a:t>
            </a:r>
            <a:endParaRPr lang="en-US" sz="2600" i="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1536700" y="7477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55300" name="Text Box 4"/>
          <p:cNvSpPr txBox="1">
            <a:spLocks noChangeArrowheads="1"/>
          </p:cNvSpPr>
          <p:nvPr/>
        </p:nvSpPr>
        <p:spPr bwMode="auto">
          <a:xfrm>
            <a:off x="431800" y="1981200"/>
            <a:ext cx="8699500" cy="3503613"/>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3200"/>
              <a:t>•	Cooperation Provisions</a:t>
            </a:r>
          </a:p>
          <a:p>
            <a:pPr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Reasonable Efforts Provisions</a:t>
            </a:r>
          </a:p>
          <a:p>
            <a:pPr algn="l">
              <a:tabLst>
                <a:tab pos="234950" algn="l"/>
                <a:tab pos="692150" algn="l"/>
                <a:tab pos="1082675" algn="l"/>
                <a:tab pos="1539875" algn="l"/>
              </a:tabLst>
            </a:pPr>
            <a:endParaRPr lang="en-US" sz="3200"/>
          </a:p>
          <a:p>
            <a:pPr marL="228600" lvl="2" algn="l">
              <a:tabLst>
                <a:tab pos="234950" algn="l"/>
                <a:tab pos="692150" algn="l"/>
                <a:tab pos="1082675" algn="l"/>
                <a:tab pos="1539875" algn="l"/>
              </a:tabLst>
            </a:pPr>
            <a:r>
              <a:rPr lang="en-US" sz="3200"/>
              <a:t>•	Divestiture Provisions</a:t>
            </a:r>
          </a:p>
          <a:p>
            <a:pPr marL="228600" lvl="2"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Penalty Provisions 	</a:t>
            </a:r>
            <a:endParaRPr lang="en-US" sz="2200"/>
          </a:p>
        </p:txBody>
      </p:sp>
      <p:sp>
        <p:nvSpPr>
          <p:cNvPr id="55301" name="Rectangle 5"/>
          <p:cNvSpPr>
            <a:spLocks noChangeArrowheads="1"/>
          </p:cNvSpPr>
          <p:nvPr/>
        </p:nvSpPr>
        <p:spPr bwMode="auto">
          <a:xfrm>
            <a:off x="457200" y="749300"/>
            <a:ext cx="8686800" cy="687388"/>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r>
              <a:rPr lang="en-US" sz="2600" b="1" i="1">
                <a:effectLst>
                  <a:outerShdw blurRad="38100" dist="38100" dir="2700000" algn="tl">
                    <a:srgbClr val="C0C0C0"/>
                  </a:outerShdw>
                </a:effectLst>
              </a:rPr>
              <a:t>OTHER ANTITRUST CONTRACTUAL PROVISIONS</a:t>
            </a:r>
            <a:endParaRPr lang="en-US" sz="2600" i="1">
              <a:effectLst>
                <a:outerShdw blurRad="38100" dist="38100" dir="2700000" algn="tl">
                  <a:srgbClr val="C0C0C0"/>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457200" y="1435100"/>
            <a:ext cx="8686800" cy="4789488"/>
          </a:xfrm>
          <a:prstGeom prst="rect">
            <a:avLst/>
          </a:prstGeom>
          <a:noFill/>
          <a:ln w="9525">
            <a:noFill/>
            <a:miter lim="800000"/>
            <a:headEnd/>
            <a:tailEnd/>
          </a:ln>
          <a:effectLst/>
        </p:spPr>
        <p:txBody>
          <a:bodyPr>
            <a:spAutoFit/>
          </a:bodyPr>
          <a:lstStyle/>
          <a:p>
            <a:pPr marL="234950" algn="l">
              <a:tabLst>
                <a:tab pos="692150" algn="l"/>
                <a:tab pos="912813" algn="l"/>
              </a:tabLst>
            </a:pPr>
            <a:endParaRPr lang="en-US" sz="2800" u="sng"/>
          </a:p>
          <a:p>
            <a:pPr marL="234950" algn="l">
              <a:tabLst>
                <a:tab pos="692150" algn="l"/>
                <a:tab pos="912813" algn="l"/>
              </a:tabLst>
            </a:pPr>
            <a:r>
              <a:rPr lang="en-US" sz="2800" u="sng"/>
              <a:t>Gun Jumping:</a:t>
            </a:r>
          </a:p>
          <a:p>
            <a:pPr marL="234950" algn="l">
              <a:tabLst>
                <a:tab pos="692150" algn="l"/>
                <a:tab pos="912813" algn="l"/>
              </a:tabLst>
            </a:pPr>
            <a:endParaRPr lang="en-US" sz="2800" u="sng"/>
          </a:p>
          <a:p>
            <a:pPr marL="234950" algn="l">
              <a:tabLst>
                <a:tab pos="692150" algn="l"/>
                <a:tab pos="912813" algn="l"/>
              </a:tabLst>
            </a:pPr>
            <a:r>
              <a:rPr lang="en-US" sz="2800"/>
              <a:t>•   Transferring the incidents of beneficial ownership 		from the seller to the buyer prior to HSR “clearance.”</a:t>
            </a:r>
          </a:p>
          <a:p>
            <a:pPr marL="234950" algn="l">
              <a:tabLst>
                <a:tab pos="692150" algn="l"/>
                <a:tab pos="912813" algn="l"/>
              </a:tabLst>
            </a:pPr>
            <a:endParaRPr lang="en-US" sz="2800" u="sng"/>
          </a:p>
          <a:p>
            <a:pPr marL="234950" algn="l">
              <a:tabLst>
                <a:tab pos="692150" algn="l"/>
                <a:tab pos="912813" algn="l"/>
              </a:tabLst>
            </a:pPr>
            <a:r>
              <a:rPr lang="en-US" sz="2800" u="sng"/>
              <a:t>Premerger Information Exchanges:</a:t>
            </a:r>
            <a:endParaRPr lang="en-US" sz="2800"/>
          </a:p>
          <a:p>
            <a:pPr marL="234950" algn="l">
              <a:tabLst>
                <a:tab pos="692150" algn="l"/>
                <a:tab pos="912813" algn="l"/>
              </a:tabLst>
            </a:pPr>
            <a:endParaRPr lang="en-US" sz="2800"/>
          </a:p>
          <a:p>
            <a:pPr marL="234950" algn="l">
              <a:tabLst>
                <a:tab pos="692150" algn="l"/>
                <a:tab pos="912813" algn="l"/>
              </a:tabLst>
            </a:pPr>
            <a:r>
              <a:rPr lang="en-US" sz="2800"/>
              <a:t>•	Exchanging competitively sensitive information prior 	to HSR “clearance.”</a:t>
            </a:r>
          </a:p>
          <a:p>
            <a:pPr marL="234950" algn="l">
              <a:tabLst>
                <a:tab pos="692150" algn="l"/>
                <a:tab pos="912813" algn="l"/>
              </a:tabLst>
            </a:pPr>
            <a:endParaRPr lang="en-US" sz="2800"/>
          </a:p>
        </p:txBody>
      </p:sp>
      <p:sp>
        <p:nvSpPr>
          <p:cNvPr id="58371" name="Text Box 3"/>
          <p:cNvSpPr txBox="1">
            <a:spLocks noChangeArrowheads="1"/>
          </p:cNvSpPr>
          <p:nvPr/>
        </p:nvSpPr>
        <p:spPr bwMode="auto">
          <a:xfrm>
            <a:off x="457200" y="8890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PREMERGER COORDINATION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457200" y="1435100"/>
            <a:ext cx="8686800" cy="2654300"/>
          </a:xfrm>
          <a:prstGeom prst="rect">
            <a:avLst/>
          </a:prstGeom>
          <a:noFill/>
          <a:ln w="9525">
            <a:noFill/>
            <a:miter lim="800000"/>
            <a:headEnd/>
            <a:tailEnd/>
          </a:ln>
          <a:effectLst/>
        </p:spPr>
        <p:txBody>
          <a:bodyPr>
            <a:spAutoFit/>
          </a:bodyPr>
          <a:lstStyle/>
          <a:p>
            <a:pPr marL="234950" algn="l">
              <a:tabLst>
                <a:tab pos="692150" algn="l"/>
                <a:tab pos="912813" algn="l"/>
              </a:tabLst>
            </a:pPr>
            <a:endParaRPr lang="en-US" sz="2800" u="sng"/>
          </a:p>
          <a:p>
            <a:pPr marL="234950" algn="l">
              <a:tabLst>
                <a:tab pos="692150" algn="l"/>
                <a:tab pos="912813" algn="l"/>
              </a:tabLst>
            </a:pPr>
            <a:r>
              <a:rPr lang="en-US" sz="2800" u="sng"/>
              <a:t>Standard:</a:t>
            </a:r>
            <a:endParaRPr lang="en-US" sz="2800"/>
          </a:p>
          <a:p>
            <a:pPr marL="234950" algn="l">
              <a:tabLst>
                <a:tab pos="692150" algn="l"/>
                <a:tab pos="912813" algn="l"/>
              </a:tabLst>
            </a:pPr>
            <a:r>
              <a:rPr lang="en-US" sz="2800"/>
              <a:t>	</a:t>
            </a:r>
          </a:p>
          <a:p>
            <a:pPr marL="234950" algn="l">
              <a:tabLst>
                <a:tab pos="692150" algn="l"/>
                <a:tab pos="912813" algn="l"/>
              </a:tabLst>
            </a:pPr>
            <a:r>
              <a:rPr lang="en-US" sz="2800"/>
              <a:t>•	Rule of reason -- is the conduct reasonably necessary 	for the parties’ evaluation, negotiation, and closing of 	the deal. </a:t>
            </a:r>
          </a:p>
        </p:txBody>
      </p:sp>
      <p:sp>
        <p:nvSpPr>
          <p:cNvPr id="139267" name="Text Box 3"/>
          <p:cNvSpPr txBox="1">
            <a:spLocks noChangeArrowheads="1"/>
          </p:cNvSpPr>
          <p:nvPr/>
        </p:nvSpPr>
        <p:spPr bwMode="auto">
          <a:xfrm>
            <a:off x="457200" y="88900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PREMERGER COORDINATION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457200" y="1758950"/>
            <a:ext cx="8636000" cy="2528888"/>
          </a:xfrm>
          <a:prstGeom prst="rect">
            <a:avLst/>
          </a:prstGeom>
          <a:noFill/>
          <a:ln w="9525">
            <a:noFill/>
            <a:miter lim="800000"/>
            <a:headEnd/>
            <a:tailEnd/>
          </a:ln>
          <a:effectLst/>
        </p:spPr>
        <p:txBody>
          <a:bodyPr>
            <a:spAutoFit/>
          </a:bodyPr>
          <a:lstStyle/>
          <a:p>
            <a:pPr marL="234950" algn="l">
              <a:tabLst>
                <a:tab pos="692150" algn="l"/>
                <a:tab pos="912813" algn="l"/>
              </a:tabLst>
            </a:pPr>
            <a:r>
              <a:rPr lang="en-US" sz="3200"/>
              <a:t>• 	Increased Scrutiny</a:t>
            </a:r>
          </a:p>
          <a:p>
            <a:pPr marL="234950" algn="l">
              <a:tabLst>
                <a:tab pos="692150" algn="l"/>
                <a:tab pos="912813" algn="l"/>
              </a:tabLst>
            </a:pPr>
            <a:endParaRPr lang="en-US" sz="3200"/>
          </a:p>
          <a:p>
            <a:pPr marL="234950" algn="l">
              <a:tabLst>
                <a:tab pos="692150" algn="l"/>
                <a:tab pos="912813" algn="l"/>
              </a:tabLst>
            </a:pPr>
            <a:r>
              <a:rPr lang="en-US" sz="3200"/>
              <a:t>• 	HSR Delay</a:t>
            </a:r>
          </a:p>
          <a:p>
            <a:pPr marL="234950" algn="l">
              <a:tabLst>
                <a:tab pos="692150" algn="l"/>
                <a:tab pos="912813" algn="l"/>
              </a:tabLst>
            </a:pPr>
            <a:endParaRPr lang="en-US" sz="3200"/>
          </a:p>
          <a:p>
            <a:pPr marL="234950" algn="l">
              <a:tabLst>
                <a:tab pos="692150" algn="l"/>
                <a:tab pos="912813" algn="l"/>
              </a:tabLst>
            </a:pPr>
            <a:r>
              <a:rPr lang="en-US" sz="3200"/>
              <a:t>• 	Legal Challenge</a:t>
            </a:r>
            <a:endParaRPr lang="en-US" sz="1600"/>
          </a:p>
        </p:txBody>
      </p:sp>
      <p:sp>
        <p:nvSpPr>
          <p:cNvPr id="59395" name="Text Box 3"/>
          <p:cNvSpPr txBox="1">
            <a:spLocks noChangeArrowheads="1"/>
          </p:cNvSpPr>
          <p:nvPr/>
        </p:nvSpPr>
        <p:spPr bwMode="auto">
          <a:xfrm>
            <a:off x="457200" y="889000"/>
            <a:ext cx="8686800" cy="854075"/>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RISKS</a:t>
            </a:r>
            <a:endParaRPr lang="en-US" i="1">
              <a:effectLst>
                <a:outerShdw blurRad="38100" dist="38100" dir="2700000" algn="tl">
                  <a:srgbClr val="C0C0C0"/>
                </a:outerShdw>
              </a:effectLst>
            </a:endParaRPr>
          </a:p>
          <a:p>
            <a:pPr lvl="1" algn="l"/>
            <a:endParaRPr lang="en-US" b="1" i="1">
              <a:effectLst>
                <a:outerShdw blurRad="38100" dist="38100" dir="2700000" algn="tl">
                  <a:srgbClr val="C0C0C0"/>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711200" y="1916113"/>
            <a:ext cx="8382000" cy="3748087"/>
          </a:xfrm>
          <a:prstGeom prst="rect">
            <a:avLst/>
          </a:prstGeom>
          <a:noFill/>
          <a:ln w="9525">
            <a:noFill/>
            <a:miter lim="800000"/>
            <a:headEnd/>
            <a:tailEnd/>
          </a:ln>
          <a:effectLst/>
        </p:spPr>
        <p:txBody>
          <a:bodyPr>
            <a:spAutoFit/>
          </a:bodyPr>
          <a:lstStyle/>
          <a:p>
            <a:pPr algn="l">
              <a:tabLst>
                <a:tab pos="457200" algn="l"/>
                <a:tab pos="912813" algn="l"/>
              </a:tabLst>
            </a:pPr>
            <a:r>
              <a:rPr lang="en-US" sz="3200"/>
              <a:t>• 	Competitive sensitivity of deal</a:t>
            </a:r>
          </a:p>
          <a:p>
            <a:pPr algn="l">
              <a:tabLst>
                <a:tab pos="457200" algn="l"/>
                <a:tab pos="912813" algn="l"/>
              </a:tabLst>
            </a:pPr>
            <a:endParaRPr lang="en-US" sz="2000"/>
          </a:p>
          <a:p>
            <a:pPr algn="l">
              <a:tabLst>
                <a:tab pos="457200" algn="l"/>
                <a:tab pos="912813" algn="l"/>
              </a:tabLst>
            </a:pPr>
            <a:r>
              <a:rPr lang="en-US" sz="3200"/>
              <a:t>•	Competitive sensitivity of conduct</a:t>
            </a:r>
          </a:p>
          <a:p>
            <a:pPr algn="l">
              <a:tabLst>
                <a:tab pos="457200" algn="l"/>
                <a:tab pos="912813" algn="l"/>
              </a:tabLst>
            </a:pPr>
            <a:endParaRPr lang="en-US" sz="2000"/>
          </a:p>
          <a:p>
            <a:pPr algn="l">
              <a:tabLst>
                <a:tab pos="457200" algn="l"/>
                <a:tab pos="912813" algn="l"/>
              </a:tabLst>
            </a:pPr>
            <a:r>
              <a:rPr lang="en-US" sz="3200"/>
              <a:t>• 	Justification for conduct</a:t>
            </a:r>
          </a:p>
          <a:p>
            <a:pPr algn="l">
              <a:tabLst>
                <a:tab pos="457200" algn="l"/>
                <a:tab pos="912813" algn="l"/>
              </a:tabLst>
            </a:pPr>
            <a:endParaRPr lang="en-US" sz="2000"/>
          </a:p>
          <a:p>
            <a:pPr algn="l">
              <a:tabLst>
                <a:tab pos="457200" algn="l"/>
                <a:tab pos="912813" algn="l"/>
              </a:tabLst>
            </a:pPr>
            <a:r>
              <a:rPr lang="en-US" sz="3200"/>
              <a:t>•	Likelihood of deal collapsing</a:t>
            </a:r>
          </a:p>
          <a:p>
            <a:pPr algn="l">
              <a:tabLst>
                <a:tab pos="457200" algn="l"/>
                <a:tab pos="912813" algn="l"/>
              </a:tabLst>
            </a:pPr>
            <a:endParaRPr lang="en-US" sz="2000"/>
          </a:p>
          <a:p>
            <a:pPr algn="l">
              <a:tabLst>
                <a:tab pos="457200" algn="l"/>
                <a:tab pos="912813" algn="l"/>
              </a:tabLst>
            </a:pPr>
            <a:r>
              <a:rPr lang="en-US" sz="3200"/>
              <a:t>•	Timing and frequency of exchange</a:t>
            </a:r>
            <a:endParaRPr lang="en-US" sz="2800"/>
          </a:p>
        </p:txBody>
      </p:sp>
      <p:sp>
        <p:nvSpPr>
          <p:cNvPr id="61443" name="Text Box 3"/>
          <p:cNvSpPr txBox="1">
            <a:spLocks noChangeArrowheads="1"/>
          </p:cNvSpPr>
          <p:nvPr/>
        </p:nvSpPr>
        <p:spPr bwMode="auto">
          <a:xfrm>
            <a:off x="457200" y="881063"/>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CONSIDERATIONS</a:t>
            </a:r>
            <a:endParaRPr lang="en-US" b="1" i="1">
              <a:effectLst>
                <a:outerShdw blurRad="38100" dist="38100" dir="2700000" algn="tl">
                  <a:srgbClr val="C0C0C0"/>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solidFill>
                  <a:srgbClr val="000000"/>
                </a:solidFill>
                <a:effectLst>
                  <a:outerShdw blurRad="38100" dist="38100" dir="2700000" algn="tl">
                    <a:srgbClr val="C0C0C0"/>
                  </a:outerShdw>
                </a:effectLst>
              </a:rPr>
              <a:t>HSR ACT IN BRIEF</a:t>
            </a:r>
          </a:p>
        </p:txBody>
      </p:sp>
      <p:sp>
        <p:nvSpPr>
          <p:cNvPr id="4099" name="Text Box 3"/>
          <p:cNvSpPr txBox="1">
            <a:spLocks noChangeArrowheads="1"/>
          </p:cNvSpPr>
          <p:nvPr/>
        </p:nvSpPr>
        <p:spPr bwMode="auto">
          <a:xfrm>
            <a:off x="457200" y="1733550"/>
            <a:ext cx="8686800" cy="2530475"/>
          </a:xfrm>
          <a:prstGeom prst="rect">
            <a:avLst/>
          </a:prstGeom>
          <a:noFill/>
          <a:ln w="9525">
            <a:noFill/>
            <a:miter lim="800000"/>
            <a:headEnd/>
            <a:tailEnd/>
          </a:ln>
          <a:effectLst/>
        </p:spPr>
        <p:txBody>
          <a:bodyPr>
            <a:spAutoFit/>
          </a:bodyPr>
          <a:lstStyle/>
          <a:p>
            <a:pPr marL="234950" algn="l">
              <a:spcBef>
                <a:spcPct val="50000"/>
              </a:spcBef>
              <a:tabLst>
                <a:tab pos="692150" algn="l"/>
              </a:tabLst>
            </a:pPr>
            <a:r>
              <a:rPr lang="en-US" sz="3200" u="sng">
                <a:solidFill>
                  <a:srgbClr val="000000"/>
                </a:solidFill>
              </a:rPr>
              <a:t>Basic Requirement:</a:t>
            </a:r>
            <a:endParaRPr lang="en-US" sz="3200">
              <a:solidFill>
                <a:srgbClr val="000000"/>
              </a:solidFill>
            </a:endParaRPr>
          </a:p>
          <a:p>
            <a:pPr marL="234950" algn="l">
              <a:spcBef>
                <a:spcPct val="50000"/>
              </a:spcBef>
              <a:tabLst>
                <a:tab pos="692150" algn="l"/>
              </a:tabLst>
            </a:pPr>
            <a:r>
              <a:rPr lang="en-US" sz="3200">
                <a:solidFill>
                  <a:srgbClr val="000000"/>
                </a:solidFill>
              </a:rPr>
              <a:t>•	Requires </a:t>
            </a:r>
            <a:r>
              <a:rPr lang="en-US" sz="3200" i="1">
                <a:solidFill>
                  <a:srgbClr val="000000"/>
                </a:solidFill>
              </a:rPr>
              <a:t>notification</a:t>
            </a:r>
            <a:r>
              <a:rPr lang="en-US" sz="3200">
                <a:solidFill>
                  <a:srgbClr val="000000"/>
                </a:solidFill>
              </a:rPr>
              <a:t> filings to FTC and DOJ.  </a:t>
            </a:r>
          </a:p>
          <a:p>
            <a:pPr marL="234950" algn="l">
              <a:spcBef>
                <a:spcPct val="50000"/>
              </a:spcBef>
              <a:tabLst>
                <a:tab pos="692150" algn="l"/>
              </a:tabLst>
            </a:pPr>
            <a:r>
              <a:rPr lang="en-US" sz="3200">
                <a:solidFill>
                  <a:srgbClr val="000000"/>
                </a:solidFill>
              </a:rPr>
              <a:t>•	Requires </a:t>
            </a:r>
            <a:r>
              <a:rPr lang="en-US" sz="3200" i="1">
                <a:solidFill>
                  <a:srgbClr val="000000"/>
                </a:solidFill>
              </a:rPr>
              <a:t>waiting</a:t>
            </a:r>
            <a:r>
              <a:rPr lang="en-US" sz="3200">
                <a:solidFill>
                  <a:srgbClr val="000000"/>
                </a:solidFill>
              </a:rPr>
              <a:t> specified period of time prior 	to closing.</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536700"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64515" name="Rectangle 3"/>
          <p:cNvSpPr>
            <a:spLocks noChangeArrowheads="1"/>
          </p:cNvSpPr>
          <p:nvPr/>
        </p:nvSpPr>
        <p:spPr bwMode="auto">
          <a:xfrm>
            <a:off x="3565525"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64516" name="Text Box 4"/>
          <p:cNvSpPr txBox="1">
            <a:spLocks noChangeArrowheads="1"/>
          </p:cNvSpPr>
          <p:nvPr/>
        </p:nvSpPr>
        <p:spPr bwMode="auto">
          <a:xfrm>
            <a:off x="431800" y="2414588"/>
            <a:ext cx="8699500" cy="3717925"/>
          </a:xfrm>
          <a:prstGeom prst="rect">
            <a:avLst/>
          </a:prstGeom>
          <a:noFill/>
          <a:ln w="9525">
            <a:noFill/>
            <a:miter lim="800000"/>
            <a:headEnd/>
            <a:tailEnd/>
          </a:ln>
          <a:effectLst/>
        </p:spPr>
        <p:txBody>
          <a:bodyPr>
            <a:spAutoFit/>
          </a:bodyPr>
          <a:lstStyle/>
          <a:p>
            <a:pPr algn="l">
              <a:tabLst>
                <a:tab pos="234950" algn="l"/>
                <a:tab pos="692150" algn="l"/>
                <a:tab pos="1082675" algn="l"/>
                <a:tab pos="1539875" algn="l"/>
              </a:tabLst>
            </a:pPr>
            <a:r>
              <a:rPr lang="en-US" sz="3200"/>
              <a:t>	•	DOJ sued claiming that the parties’ premerger 		coordination activities constituted illegal “gun 		jumping.”</a:t>
            </a:r>
            <a:endParaRPr lang="en-US" sz="2800"/>
          </a:p>
          <a:p>
            <a:pPr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a:t>
            </a:r>
            <a:r>
              <a:rPr lang="en-US" sz="3200"/>
              <a:t>• 	The parties settled for a fine of $225,000, 	  		the full amount of penalties authorized by the 			Act ($11,000 per day).</a:t>
            </a:r>
            <a:endParaRPr lang="en-US" sz="2200"/>
          </a:p>
          <a:p>
            <a:pPr algn="l">
              <a:tabLst>
                <a:tab pos="234950" algn="l"/>
                <a:tab pos="692150" algn="l"/>
                <a:tab pos="1082675" algn="l"/>
                <a:tab pos="1539875" algn="l"/>
              </a:tabLst>
            </a:pPr>
            <a:endParaRPr lang="en-US" sz="1800"/>
          </a:p>
        </p:txBody>
      </p:sp>
      <p:sp>
        <p:nvSpPr>
          <p:cNvPr id="64517" name="Rectangle 5"/>
          <p:cNvSpPr>
            <a:spLocks noChangeArrowheads="1"/>
          </p:cNvSpPr>
          <p:nvPr/>
        </p:nvSpPr>
        <p:spPr bwMode="auto">
          <a:xfrm>
            <a:off x="457200" y="682625"/>
            <a:ext cx="8686800" cy="1146175"/>
          </a:xfrm>
          <a:prstGeom prst="rect">
            <a:avLst/>
          </a:prstGeom>
          <a:noFill/>
          <a:ln w="9525">
            <a:noFill/>
            <a:miter lim="800000"/>
            <a:headEnd/>
            <a:tailEnd/>
          </a:ln>
          <a:effectLst/>
        </p:spPr>
        <p:txBody>
          <a:bodyPr>
            <a:spAutoFit/>
          </a:bodyPr>
          <a:lstStyle/>
          <a:p>
            <a:pPr>
              <a:lnSpc>
                <a:spcPct val="50000"/>
              </a:lnSpc>
              <a:spcBef>
                <a:spcPct val="50000"/>
              </a:spcBef>
            </a:pPr>
            <a:endParaRPr lang="en-US" sz="2200" b="1"/>
          </a:p>
          <a:p>
            <a:pPr>
              <a:lnSpc>
                <a:spcPct val="50000"/>
              </a:lnSpc>
              <a:spcBef>
                <a:spcPct val="50000"/>
              </a:spcBef>
            </a:pPr>
            <a:r>
              <a:rPr lang="en-US" sz="2600" b="1" i="1">
                <a:effectLst>
                  <a:outerShdw blurRad="38100" dist="38100" dir="2700000" algn="tl">
                    <a:srgbClr val="C0C0C0"/>
                  </a:outerShdw>
                </a:effectLst>
              </a:rPr>
              <a:t>PREMERGER COORDINATION CASE STUDY</a:t>
            </a:r>
            <a:endParaRPr lang="en-US" sz="1800" b="1"/>
          </a:p>
          <a:p>
            <a:pPr>
              <a:lnSpc>
                <a:spcPct val="50000"/>
              </a:lnSpc>
              <a:spcBef>
                <a:spcPct val="50000"/>
              </a:spcBef>
            </a:pPr>
            <a:endParaRPr lang="en-US" sz="800" b="1"/>
          </a:p>
          <a:p>
            <a:pPr>
              <a:lnSpc>
                <a:spcPct val="50000"/>
              </a:lnSpc>
              <a:spcBef>
                <a:spcPct val="50000"/>
              </a:spcBef>
            </a:pPr>
            <a:r>
              <a:rPr lang="en-US" i="1"/>
              <a:t>United States v. Input/Output, Inc.</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536700"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67587" name="Rectangle 3"/>
          <p:cNvSpPr>
            <a:spLocks noChangeArrowheads="1"/>
          </p:cNvSpPr>
          <p:nvPr/>
        </p:nvSpPr>
        <p:spPr bwMode="auto">
          <a:xfrm>
            <a:off x="3565525"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67588" name="Text Box 4"/>
          <p:cNvSpPr txBox="1">
            <a:spLocks noChangeArrowheads="1"/>
          </p:cNvSpPr>
          <p:nvPr/>
        </p:nvSpPr>
        <p:spPr bwMode="auto">
          <a:xfrm>
            <a:off x="431800" y="2424113"/>
            <a:ext cx="8699500" cy="3382962"/>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2800" i="1" u="sng"/>
              <a:t>	</a:t>
            </a:r>
            <a:r>
              <a:rPr lang="en-US" sz="3200"/>
              <a:t>•	DOJ sued claiming that the parties’ premerger 		coordination activities constituted (i) price 			fixing under Section 1 of the Sherman Act, and 		(ii) illegal gun-jumping under the HSR Act.</a:t>
            </a:r>
            <a:endParaRPr lang="en-US" sz="2800"/>
          </a:p>
          <a:p>
            <a:pPr marL="228600" lvl="2" algn="l">
              <a:tabLst>
                <a:tab pos="234950" algn="l"/>
                <a:tab pos="692150" algn="l"/>
                <a:tab pos="1082675" algn="l"/>
                <a:tab pos="1539875" algn="l"/>
              </a:tabLst>
            </a:pPr>
            <a:endParaRPr lang="en-US" sz="2800" u="sng"/>
          </a:p>
          <a:p>
            <a:pPr marL="228600" lvl="2" algn="l">
              <a:tabLst>
                <a:tab pos="234950" algn="l"/>
                <a:tab pos="692150" algn="l"/>
                <a:tab pos="1082675" algn="l"/>
                <a:tab pos="1539875" algn="l"/>
              </a:tabLst>
            </a:pPr>
            <a:r>
              <a:rPr lang="en-US" sz="3200"/>
              <a:t>•	The parties settled for a fine of $638,000.</a:t>
            </a:r>
            <a:endParaRPr lang="en-US" sz="2800" i="1" u="sng"/>
          </a:p>
          <a:p>
            <a:pPr marL="228600" lvl="2" algn="l">
              <a:tabLst>
                <a:tab pos="234950" algn="l"/>
                <a:tab pos="692150" algn="l"/>
                <a:tab pos="1082675" algn="l"/>
                <a:tab pos="1539875" algn="l"/>
              </a:tabLst>
            </a:pPr>
            <a:endParaRPr lang="en-US" sz="2800"/>
          </a:p>
        </p:txBody>
      </p:sp>
      <p:sp>
        <p:nvSpPr>
          <p:cNvPr id="67589" name="Rectangle 5"/>
          <p:cNvSpPr>
            <a:spLocks noChangeArrowheads="1"/>
          </p:cNvSpPr>
          <p:nvPr/>
        </p:nvSpPr>
        <p:spPr bwMode="auto">
          <a:xfrm>
            <a:off x="457200" y="654050"/>
            <a:ext cx="8686800" cy="1176338"/>
          </a:xfrm>
          <a:prstGeom prst="rect">
            <a:avLst/>
          </a:prstGeom>
          <a:noFill/>
          <a:ln w="9525">
            <a:noFill/>
            <a:miter lim="800000"/>
            <a:headEnd/>
            <a:tailEnd/>
          </a:ln>
          <a:effectLst/>
        </p:spPr>
        <p:txBody>
          <a:bodyPr>
            <a:spAutoFit/>
          </a:bodyPr>
          <a:lstStyle/>
          <a:p>
            <a:pPr>
              <a:lnSpc>
                <a:spcPct val="50000"/>
              </a:lnSpc>
              <a:spcBef>
                <a:spcPct val="50000"/>
              </a:spcBef>
            </a:pPr>
            <a:endParaRPr lang="en-US" sz="2600" b="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PREMERGER COORDINATION CASE STUDY</a:t>
            </a:r>
            <a:endParaRPr lang="en-US" sz="1800" b="1"/>
          </a:p>
          <a:p>
            <a:pPr>
              <a:lnSpc>
                <a:spcPct val="50000"/>
              </a:lnSpc>
              <a:spcBef>
                <a:spcPct val="50000"/>
              </a:spcBef>
            </a:pPr>
            <a:endParaRPr lang="en-US" sz="800" b="1"/>
          </a:p>
          <a:p>
            <a:pPr>
              <a:lnSpc>
                <a:spcPct val="50000"/>
              </a:lnSpc>
              <a:spcBef>
                <a:spcPct val="50000"/>
              </a:spcBef>
            </a:pPr>
            <a:r>
              <a:rPr lang="en-US" i="1"/>
              <a:t>United States v. Computer Associates, Int’l.</a:t>
            </a:r>
            <a:endParaRPr lang="en-US" sz="2200" i="1"/>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051"/>
          <p:cNvSpPr>
            <a:spLocks noChangeArrowheads="1"/>
          </p:cNvSpPr>
          <p:nvPr/>
        </p:nvSpPr>
        <p:spPr bwMode="auto">
          <a:xfrm>
            <a:off x="3565525" y="2630488"/>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71684" name="Text Box 2052"/>
          <p:cNvSpPr txBox="1">
            <a:spLocks noChangeArrowheads="1"/>
          </p:cNvSpPr>
          <p:nvPr/>
        </p:nvSpPr>
        <p:spPr bwMode="auto">
          <a:xfrm>
            <a:off x="431800" y="1905000"/>
            <a:ext cx="8699500" cy="3508375"/>
          </a:xfrm>
          <a:prstGeom prst="rect">
            <a:avLst/>
          </a:prstGeom>
          <a:noFill/>
          <a:ln w="9525">
            <a:noFill/>
            <a:miter lim="800000"/>
            <a:headEnd/>
            <a:tailEnd/>
          </a:ln>
          <a:effectLst/>
        </p:spPr>
        <p:txBody>
          <a:bodyPr>
            <a:spAutoFit/>
          </a:bodyPr>
          <a:lstStyle/>
          <a:p>
            <a:pPr algn="l">
              <a:tabLst>
                <a:tab pos="234950" algn="l"/>
                <a:tab pos="692150" algn="l"/>
                <a:tab pos="1082675" algn="l"/>
                <a:tab pos="1539875" algn="l"/>
              </a:tabLst>
            </a:pPr>
            <a:r>
              <a:rPr lang="en-US" sz="2800"/>
              <a:t>	•	No agreements which allow buyer to exercise 				influence or control over the seller.  </a:t>
            </a:r>
          </a:p>
          <a:p>
            <a:pPr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No agreements which are inherently anticompetitive.</a:t>
            </a:r>
          </a:p>
          <a:p>
            <a:pPr marL="228600" lvl="2" algn="l">
              <a:tabLst>
                <a:tab pos="234950" algn="l"/>
                <a:tab pos="692150" algn="l"/>
                <a:tab pos="1082675" algn="l"/>
                <a:tab pos="1539875" algn="l"/>
              </a:tabLst>
            </a:pPr>
            <a:endParaRPr lang="en-US" sz="2800"/>
          </a:p>
          <a:p>
            <a:pPr algn="l">
              <a:tabLst>
                <a:tab pos="234950" algn="l"/>
                <a:tab pos="692150" algn="l"/>
                <a:tab pos="1082675" algn="l"/>
                <a:tab pos="1539875" algn="l"/>
              </a:tabLst>
            </a:pPr>
            <a:r>
              <a:rPr lang="en-US" sz="2800"/>
              <a:t>	•	Limit meetings to those necessary for due diligence.</a:t>
            </a:r>
          </a:p>
          <a:p>
            <a:pPr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Do not modify competitive behavior.</a:t>
            </a:r>
            <a:endParaRPr lang="en-US" sz="2600"/>
          </a:p>
        </p:txBody>
      </p:sp>
      <p:sp>
        <p:nvSpPr>
          <p:cNvPr id="71685" name="Rectangle 2053"/>
          <p:cNvSpPr>
            <a:spLocks noChangeArrowheads="1"/>
          </p:cNvSpPr>
          <p:nvPr/>
        </p:nvSpPr>
        <p:spPr bwMode="auto">
          <a:xfrm>
            <a:off x="457200" y="887413"/>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“JUMPING THE GUN” PRACTICE POINTERS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565525" y="25431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73731" name="Text Box 3"/>
          <p:cNvSpPr txBox="1">
            <a:spLocks noChangeArrowheads="1"/>
          </p:cNvSpPr>
          <p:nvPr/>
        </p:nvSpPr>
        <p:spPr bwMode="auto">
          <a:xfrm>
            <a:off x="457200" y="1885950"/>
            <a:ext cx="8686800" cy="4362450"/>
          </a:xfrm>
          <a:prstGeom prst="rect">
            <a:avLst/>
          </a:prstGeom>
          <a:noFill/>
          <a:ln w="9525">
            <a:noFill/>
            <a:miter lim="800000"/>
            <a:headEnd/>
            <a:tailEnd/>
          </a:ln>
          <a:effectLst/>
        </p:spPr>
        <p:txBody>
          <a:bodyPr>
            <a:spAutoFit/>
          </a:bodyPr>
          <a:lstStyle/>
          <a:p>
            <a:pPr algn="l">
              <a:tabLst>
                <a:tab pos="234950" algn="l"/>
                <a:tab pos="692150" algn="l"/>
                <a:tab pos="1082675" algn="l"/>
                <a:tab pos="1539875" algn="l"/>
              </a:tabLst>
            </a:pPr>
            <a:r>
              <a:rPr lang="en-US" sz="2800"/>
              <a:t>	•	Do not refer common customers to one another.</a:t>
            </a:r>
          </a:p>
          <a:p>
            <a:pPr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Delay discussion relating to integration as long as 			possible -- the closer to closing the better.</a:t>
            </a:r>
          </a:p>
          <a:p>
            <a:pPr marL="228600" lvl="2"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Limit discussions relating to post-merger integration 		issues to that which is absolutely 	necessary and to 			those individuals who will be directly involved.</a:t>
            </a:r>
          </a:p>
          <a:p>
            <a:pPr marL="228600" lvl="2"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Do not implement integration plans until after 	closing.</a:t>
            </a:r>
            <a:endParaRPr lang="en-US" sz="2600"/>
          </a:p>
        </p:txBody>
      </p:sp>
      <p:sp>
        <p:nvSpPr>
          <p:cNvPr id="73732" name="Rectangle 4"/>
          <p:cNvSpPr>
            <a:spLocks noChangeArrowheads="1"/>
          </p:cNvSpPr>
          <p:nvPr/>
        </p:nvSpPr>
        <p:spPr bwMode="auto">
          <a:xfrm>
            <a:off x="457200" y="882650"/>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“JUMPING THE GUN” PRACTICE POINTERS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Text Box 3"/>
          <p:cNvSpPr txBox="1">
            <a:spLocks noChangeArrowheads="1"/>
          </p:cNvSpPr>
          <p:nvPr/>
        </p:nvSpPr>
        <p:spPr bwMode="auto">
          <a:xfrm>
            <a:off x="457200" y="1911350"/>
            <a:ext cx="8686800" cy="4699000"/>
          </a:xfrm>
          <a:prstGeom prst="rect">
            <a:avLst/>
          </a:prstGeom>
          <a:noFill/>
          <a:ln w="9525">
            <a:noFill/>
            <a:miter lim="800000"/>
            <a:headEnd/>
            <a:tailEnd/>
          </a:ln>
          <a:effectLst/>
        </p:spPr>
        <p:txBody>
          <a:bodyPr>
            <a:spAutoFit/>
          </a:bodyPr>
          <a:lstStyle/>
          <a:p>
            <a:pPr algn="l">
              <a:tabLst>
                <a:tab pos="234950" algn="l"/>
                <a:tab pos="692150" algn="l"/>
                <a:tab pos="1082675" algn="l"/>
                <a:tab pos="1539875" algn="l"/>
              </a:tabLst>
            </a:pPr>
            <a:r>
              <a:rPr lang="en-US" sz="2800"/>
              <a:t>	•	Limit the information exchange to material reasonably 		necessary to the buyer’s due diligence review.</a:t>
            </a:r>
          </a:p>
          <a:p>
            <a:pPr algn="l">
              <a:tabLst>
                <a:tab pos="234950" algn="l"/>
                <a:tab pos="692150" algn="l"/>
                <a:tab pos="1082675" algn="l"/>
                <a:tab pos="1539875" algn="l"/>
              </a:tabLst>
            </a:pPr>
            <a:endParaRPr lang="en-US" sz="2600"/>
          </a:p>
          <a:p>
            <a:pPr marL="228600" lvl="2" algn="l">
              <a:tabLst>
                <a:tab pos="234950" algn="l"/>
                <a:tab pos="692150" algn="l"/>
                <a:tab pos="1082675" algn="l"/>
                <a:tab pos="1539875" algn="l"/>
              </a:tabLst>
            </a:pPr>
            <a:r>
              <a:rPr lang="en-US" sz="2800"/>
              <a:t>•	Limit the information exchange to a one-way 				exchange from seller to buyer.</a:t>
            </a:r>
          </a:p>
          <a:p>
            <a:pPr marL="228600" lvl="2" algn="l">
              <a:tabLst>
                <a:tab pos="234950" algn="l"/>
                <a:tab pos="692150" algn="l"/>
                <a:tab pos="1082675" algn="l"/>
                <a:tab pos="1539875" algn="l"/>
              </a:tabLst>
            </a:pPr>
            <a:endParaRPr lang="en-US" sz="2600"/>
          </a:p>
          <a:p>
            <a:pPr algn="l">
              <a:tabLst>
                <a:tab pos="234950" algn="l"/>
                <a:tab pos="692150" algn="l"/>
                <a:tab pos="1082675" algn="l"/>
                <a:tab pos="1539875" algn="l"/>
              </a:tabLst>
            </a:pPr>
            <a:r>
              <a:rPr lang="en-US" sz="2800"/>
              <a:t>	•	Limit the information exchange to a one-time 				exchange.</a:t>
            </a:r>
          </a:p>
          <a:p>
            <a:pPr algn="l">
              <a:tabLst>
                <a:tab pos="234950" algn="l"/>
                <a:tab pos="692150" algn="l"/>
                <a:tab pos="1082675" algn="l"/>
                <a:tab pos="1539875" algn="l"/>
              </a:tabLst>
            </a:pPr>
            <a:endParaRPr lang="en-US" sz="2600"/>
          </a:p>
          <a:p>
            <a:pPr marL="228600" lvl="2" algn="l">
              <a:tabLst>
                <a:tab pos="234950" algn="l"/>
                <a:tab pos="692150" algn="l"/>
                <a:tab pos="1082675" algn="l"/>
                <a:tab pos="1539875" algn="l"/>
              </a:tabLst>
            </a:pPr>
            <a:r>
              <a:rPr lang="en-US" sz="2800"/>
              <a:t>•	Do not exchange information after a final agreement 		and price has been reached.</a:t>
            </a:r>
            <a:endParaRPr lang="en-US" sz="2600"/>
          </a:p>
        </p:txBody>
      </p:sp>
      <p:sp>
        <p:nvSpPr>
          <p:cNvPr id="74756" name="Rectangle 4"/>
          <p:cNvSpPr>
            <a:spLocks noChangeArrowheads="1"/>
          </p:cNvSpPr>
          <p:nvPr/>
        </p:nvSpPr>
        <p:spPr bwMode="auto">
          <a:xfrm>
            <a:off x="457200" y="892175"/>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INFORMATION EXCHANGE PRACTICE POINTERS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3565525" y="2630488"/>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75779" name="Text Box 3"/>
          <p:cNvSpPr txBox="1">
            <a:spLocks noChangeArrowheads="1"/>
          </p:cNvSpPr>
          <p:nvPr/>
        </p:nvSpPr>
        <p:spPr bwMode="auto">
          <a:xfrm>
            <a:off x="457200" y="1579563"/>
            <a:ext cx="8674100" cy="5194300"/>
          </a:xfrm>
          <a:prstGeom prst="rect">
            <a:avLst/>
          </a:prstGeom>
          <a:noFill/>
          <a:ln w="9525">
            <a:noFill/>
            <a:miter lim="800000"/>
            <a:headEnd/>
            <a:tailEnd/>
          </a:ln>
          <a:effectLst/>
        </p:spPr>
        <p:txBody>
          <a:bodyPr>
            <a:spAutoFit/>
          </a:bodyPr>
          <a:lstStyle/>
          <a:p>
            <a:pPr algn="l">
              <a:tabLst>
                <a:tab pos="234950" algn="l"/>
                <a:tab pos="692150" algn="l"/>
                <a:tab pos="1082675" algn="l"/>
                <a:tab pos="1539875" algn="l"/>
              </a:tabLst>
            </a:pPr>
            <a:r>
              <a:rPr lang="en-US" sz="2600"/>
              <a:t>	</a:t>
            </a:r>
            <a:r>
              <a:rPr lang="en-US" sz="2500"/>
              <a:t>•	Limit the number of employees who have access to the 			information.</a:t>
            </a:r>
            <a:endParaRPr lang="en-US" sz="2200"/>
          </a:p>
          <a:p>
            <a:pPr algn="l">
              <a:tabLst>
                <a:tab pos="234950" algn="l"/>
                <a:tab pos="692150" algn="l"/>
                <a:tab pos="1082675" algn="l"/>
                <a:tab pos="1539875" algn="l"/>
              </a:tabLst>
            </a:pPr>
            <a:endParaRPr lang="en-US" sz="2200"/>
          </a:p>
          <a:p>
            <a:pPr marL="228600" lvl="2" algn="l">
              <a:tabLst>
                <a:tab pos="234950" algn="l"/>
                <a:tab pos="692150" algn="l"/>
                <a:tab pos="1082675" algn="l"/>
                <a:tab pos="1539875" algn="l"/>
              </a:tabLst>
            </a:pPr>
            <a:r>
              <a:rPr lang="en-US" sz="2500"/>
              <a:t>•	Do not share information about current customers, pricing 			and costs; marketing studies; and strategic plans.</a:t>
            </a:r>
            <a:endParaRPr lang="en-US" sz="2200"/>
          </a:p>
          <a:p>
            <a:pPr algn="l">
              <a:tabLst>
                <a:tab pos="234950" algn="l"/>
                <a:tab pos="692150" algn="l"/>
                <a:tab pos="1082675" algn="l"/>
                <a:tab pos="1539875" algn="l"/>
              </a:tabLst>
            </a:pPr>
            <a:endParaRPr lang="en-US" sz="2200"/>
          </a:p>
          <a:p>
            <a:pPr marL="114300" lvl="1" algn="l">
              <a:tabLst>
                <a:tab pos="234950" algn="l"/>
                <a:tab pos="692150" algn="l"/>
                <a:tab pos="1082675" algn="l"/>
                <a:tab pos="1539875" algn="l"/>
              </a:tabLst>
            </a:pPr>
            <a:r>
              <a:rPr lang="en-US"/>
              <a:t>		– 	Any competitively sensitive information that is provided 				should be historical or in aggregate form.</a:t>
            </a:r>
            <a:endParaRPr lang="en-US" sz="2200"/>
          </a:p>
          <a:p>
            <a:pPr algn="l">
              <a:tabLst>
                <a:tab pos="234950" algn="l"/>
                <a:tab pos="692150" algn="l"/>
                <a:tab pos="1082675" algn="l"/>
                <a:tab pos="1539875" algn="l"/>
              </a:tabLst>
            </a:pPr>
            <a:endParaRPr lang="en-US" sz="2200"/>
          </a:p>
          <a:p>
            <a:pPr marL="114300" lvl="1" algn="l">
              <a:tabLst>
                <a:tab pos="234950" algn="l"/>
                <a:tab pos="692150" algn="l"/>
                <a:tab pos="1082675" algn="l"/>
                <a:tab pos="1539875" algn="l"/>
              </a:tabLst>
            </a:pPr>
            <a:r>
              <a:rPr lang="en-US"/>
              <a:t>		– 	Use outside lawyers or accountants to review competitively 			sensitive information.</a:t>
            </a:r>
            <a:endParaRPr lang="en-US" sz="2200"/>
          </a:p>
          <a:p>
            <a:pPr algn="l">
              <a:tabLst>
                <a:tab pos="234950" algn="l"/>
                <a:tab pos="692150" algn="l"/>
                <a:tab pos="1082675" algn="l"/>
                <a:tab pos="1539875" algn="l"/>
              </a:tabLst>
            </a:pPr>
            <a:endParaRPr lang="en-US" sz="2200"/>
          </a:p>
          <a:p>
            <a:pPr algn="l">
              <a:tabLst>
                <a:tab pos="234950" algn="l"/>
                <a:tab pos="692150" algn="l"/>
                <a:tab pos="1082675" algn="l"/>
                <a:tab pos="1539875" algn="l"/>
              </a:tabLst>
            </a:pPr>
            <a:r>
              <a:rPr lang="en-US" sz="2500"/>
              <a:t>	•	Enter into a confidentiality agreement which limits use of 			the information to evaluating the proposed transaction.</a:t>
            </a:r>
            <a:endParaRPr lang="en-US" sz="2200"/>
          </a:p>
        </p:txBody>
      </p:sp>
      <p:sp>
        <p:nvSpPr>
          <p:cNvPr id="75780" name="Rectangle 4"/>
          <p:cNvSpPr>
            <a:spLocks noChangeArrowheads="1"/>
          </p:cNvSpPr>
          <p:nvPr/>
        </p:nvSpPr>
        <p:spPr bwMode="auto">
          <a:xfrm>
            <a:off x="457200" y="892175"/>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INFORMATION EXCHANGE PRACTICE POINTERS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2667000" y="914400"/>
            <a:ext cx="4114800" cy="1616075"/>
          </a:xfrm>
          <a:prstGeom prst="rect">
            <a:avLst/>
          </a:prstGeom>
          <a:noFill/>
          <a:ln w="9525">
            <a:noFill/>
            <a:miter lim="800000"/>
            <a:headEnd/>
            <a:tailEnd/>
          </a:ln>
          <a:effectLst/>
        </p:spPr>
        <p:txBody>
          <a:bodyPr>
            <a:spAutoFit/>
          </a:bodyPr>
          <a:lstStyle/>
          <a:p>
            <a:pPr>
              <a:spcBef>
                <a:spcPct val="50000"/>
              </a:spcBef>
            </a:pPr>
            <a:endParaRPr lang="en-US" sz="4000" b="1">
              <a:solidFill>
                <a:srgbClr val="000000"/>
              </a:solidFill>
            </a:endParaRPr>
          </a:p>
          <a:p>
            <a:pPr>
              <a:spcBef>
                <a:spcPct val="50000"/>
              </a:spcBef>
            </a:pPr>
            <a:endParaRPr lang="en-US" sz="4000"/>
          </a:p>
        </p:txBody>
      </p:sp>
      <p:sp>
        <p:nvSpPr>
          <p:cNvPr id="76803" name="Text Box 3"/>
          <p:cNvSpPr txBox="1">
            <a:spLocks noChangeArrowheads="1"/>
          </p:cNvSpPr>
          <p:nvPr/>
        </p:nvSpPr>
        <p:spPr bwMode="auto">
          <a:xfrm>
            <a:off x="590550" y="762000"/>
            <a:ext cx="8553450" cy="1787525"/>
          </a:xfrm>
          <a:prstGeom prst="rect">
            <a:avLst/>
          </a:prstGeom>
          <a:noFill/>
          <a:ln w="9525">
            <a:noFill/>
            <a:miter lim="800000"/>
            <a:headEnd/>
            <a:tailEnd/>
          </a:ln>
          <a:effectLst/>
        </p:spPr>
        <p:txBody>
          <a:bodyPr>
            <a:spAutoFit/>
          </a:bodyPr>
          <a:lstStyle/>
          <a:p>
            <a:pPr>
              <a:lnSpc>
                <a:spcPct val="50000"/>
              </a:lnSpc>
              <a:spcBef>
                <a:spcPct val="50000"/>
              </a:spcBef>
            </a:pPr>
            <a:endParaRPr lang="en-US" sz="3000" b="1" i="1">
              <a:effectLst>
                <a:outerShdw blurRad="38100" dist="38100" dir="2700000" algn="tl">
                  <a:srgbClr val="C0C0C0"/>
                </a:outerShdw>
              </a:effectLst>
            </a:endParaRPr>
          </a:p>
          <a:p>
            <a:pPr>
              <a:lnSpc>
                <a:spcPct val="50000"/>
              </a:lnSpc>
              <a:spcBef>
                <a:spcPct val="50000"/>
              </a:spcBef>
            </a:pPr>
            <a:endParaRPr lang="en-US" sz="4800" b="1" i="1">
              <a:effectLst>
                <a:outerShdw blurRad="38100" dist="38100" dir="2700000" algn="tl">
                  <a:srgbClr val="C0C0C0"/>
                </a:outerShdw>
              </a:effectLst>
            </a:endParaRPr>
          </a:p>
          <a:p>
            <a:pPr>
              <a:lnSpc>
                <a:spcPct val="50000"/>
              </a:lnSpc>
              <a:spcBef>
                <a:spcPct val="50000"/>
              </a:spcBef>
            </a:pPr>
            <a:r>
              <a:rPr lang="en-US" sz="4800" b="1" i="1">
                <a:effectLst>
                  <a:outerShdw blurRad="38100" dist="38100" dir="2700000" algn="tl">
                    <a:srgbClr val="C0C0C0"/>
                  </a:outerShdw>
                </a:effectLst>
              </a:rPr>
              <a:t>4(C) </a:t>
            </a:r>
            <a:r>
              <a:rPr lang="en-US" sz="4800" b="1">
                <a:effectLst>
                  <a:outerShdw blurRad="38100" dist="38100" dir="2700000" algn="tl">
                    <a:srgbClr val="C0C0C0"/>
                  </a:outerShdw>
                </a:effectLst>
              </a:rPr>
              <a:t>DOCUMENTS</a:t>
            </a:r>
            <a:endParaRPr lang="en-US" sz="3000" b="1" i="1">
              <a:effectLst>
                <a:outerShdw blurRad="38100" dist="38100" dir="2700000" algn="tl">
                  <a:srgbClr val="C0C0C0"/>
                </a:outerShdw>
              </a:effectLst>
            </a:endParaRPr>
          </a:p>
        </p:txBody>
      </p:sp>
      <p:sp>
        <p:nvSpPr>
          <p:cNvPr id="76804" name="Rectangle 4"/>
          <p:cNvSpPr>
            <a:spLocks noChangeArrowheads="1"/>
          </p:cNvSpPr>
          <p:nvPr/>
        </p:nvSpPr>
        <p:spPr bwMode="auto">
          <a:xfrm>
            <a:off x="457200" y="2644775"/>
            <a:ext cx="8686800" cy="366713"/>
          </a:xfrm>
          <a:prstGeom prst="rect">
            <a:avLst/>
          </a:prstGeom>
          <a:noFill/>
          <a:ln w="9525">
            <a:noFill/>
            <a:miter lim="800000"/>
            <a:headEnd/>
            <a:tailEnd/>
          </a:ln>
          <a:effectLst/>
        </p:spPr>
        <p:txBody>
          <a:bodyPr>
            <a:spAutoFit/>
          </a:bodyPr>
          <a:lstStyle/>
          <a:p>
            <a:pPr algn="l"/>
            <a:r>
              <a:rPr lang="en-US" sz="180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ext Box 2"/>
          <p:cNvSpPr txBox="1">
            <a:spLocks noChangeArrowheads="1"/>
          </p:cNvSpPr>
          <p:nvPr/>
        </p:nvSpPr>
        <p:spPr bwMode="auto">
          <a:xfrm>
            <a:off x="2667000" y="914400"/>
            <a:ext cx="4114800" cy="1098550"/>
          </a:xfrm>
          <a:prstGeom prst="rect">
            <a:avLst/>
          </a:prstGeom>
          <a:noFill/>
          <a:ln w="9525">
            <a:noFill/>
            <a:miter lim="800000"/>
            <a:headEnd/>
            <a:tailEnd/>
          </a:ln>
          <a:effectLst/>
        </p:spPr>
        <p:txBody>
          <a:bodyPr>
            <a:spAutoFit/>
          </a:bodyPr>
          <a:lstStyle/>
          <a:p>
            <a:pPr>
              <a:spcBef>
                <a:spcPct val="50000"/>
              </a:spcBef>
            </a:pPr>
            <a:endParaRPr lang="en-US" sz="1800" b="1">
              <a:solidFill>
                <a:srgbClr val="000000"/>
              </a:solidFill>
            </a:endParaRPr>
          </a:p>
          <a:p>
            <a:pPr>
              <a:spcBef>
                <a:spcPct val="50000"/>
              </a:spcBef>
            </a:pPr>
            <a:endParaRPr lang="en-US" sz="3200"/>
          </a:p>
        </p:txBody>
      </p:sp>
      <p:sp>
        <p:nvSpPr>
          <p:cNvPr id="195587" name="Text Box 3"/>
          <p:cNvSpPr txBox="1">
            <a:spLocks noChangeArrowheads="1"/>
          </p:cNvSpPr>
          <p:nvPr/>
        </p:nvSpPr>
        <p:spPr bwMode="auto">
          <a:xfrm>
            <a:off x="533400" y="609600"/>
            <a:ext cx="8553450" cy="809625"/>
          </a:xfrm>
          <a:prstGeom prst="rect">
            <a:avLst/>
          </a:prstGeom>
          <a:noFill/>
          <a:ln w="9525">
            <a:noFill/>
            <a:miter lim="800000"/>
            <a:headEnd/>
            <a:tailEnd/>
          </a:ln>
          <a:effectLst/>
        </p:spPr>
        <p:txBody>
          <a:bodyPr>
            <a:spAutoFit/>
          </a:bodyPr>
          <a:lstStyle/>
          <a:p>
            <a:pPr>
              <a:lnSpc>
                <a:spcPct val="50000"/>
              </a:lnSpc>
              <a:spcBef>
                <a:spcPct val="50000"/>
              </a:spcBef>
            </a:pPr>
            <a:endParaRPr lang="en-US" sz="3000" b="1" i="1">
              <a:effectLst>
                <a:outerShdw blurRad="38100" dist="38100" dir="2700000" algn="tl">
                  <a:srgbClr val="C0C0C0"/>
                </a:outerShdw>
              </a:effectLst>
            </a:endParaRPr>
          </a:p>
          <a:p>
            <a:pPr>
              <a:lnSpc>
                <a:spcPct val="50000"/>
              </a:lnSpc>
              <a:spcBef>
                <a:spcPct val="50000"/>
              </a:spcBef>
            </a:pPr>
            <a:r>
              <a:rPr lang="en-US" sz="3200" b="1" i="1">
                <a:effectLst>
                  <a:outerShdw blurRad="38100" dist="38100" dir="2700000" algn="tl">
                    <a:srgbClr val="C0C0C0"/>
                  </a:outerShdw>
                </a:effectLst>
              </a:rPr>
              <a:t>4(C) DEFINITION</a:t>
            </a:r>
            <a:endParaRPr lang="en-US" sz="3000" b="1" i="1">
              <a:effectLst>
                <a:outerShdw blurRad="38100" dist="38100" dir="2700000" algn="tl">
                  <a:srgbClr val="C0C0C0"/>
                </a:outerShdw>
              </a:effectLst>
            </a:endParaRPr>
          </a:p>
        </p:txBody>
      </p:sp>
      <p:sp>
        <p:nvSpPr>
          <p:cNvPr id="195588" name="Rectangle 4"/>
          <p:cNvSpPr>
            <a:spLocks noChangeArrowheads="1"/>
          </p:cNvSpPr>
          <p:nvPr/>
        </p:nvSpPr>
        <p:spPr bwMode="auto">
          <a:xfrm>
            <a:off x="457200" y="2644775"/>
            <a:ext cx="8686800" cy="366713"/>
          </a:xfrm>
          <a:prstGeom prst="rect">
            <a:avLst/>
          </a:prstGeom>
          <a:noFill/>
          <a:ln w="9525">
            <a:noFill/>
            <a:miter lim="800000"/>
            <a:headEnd/>
            <a:tailEnd/>
          </a:ln>
          <a:effectLst/>
        </p:spPr>
        <p:txBody>
          <a:bodyPr>
            <a:spAutoFit/>
          </a:bodyPr>
          <a:lstStyle/>
          <a:p>
            <a:pPr algn="l"/>
            <a:r>
              <a:rPr lang="en-US" sz="1800"/>
              <a:t>	</a:t>
            </a:r>
          </a:p>
        </p:txBody>
      </p:sp>
      <p:sp>
        <p:nvSpPr>
          <p:cNvPr id="195589" name="Text Box 5"/>
          <p:cNvSpPr txBox="1">
            <a:spLocks noChangeArrowheads="1"/>
          </p:cNvSpPr>
          <p:nvPr/>
        </p:nvSpPr>
        <p:spPr bwMode="auto">
          <a:xfrm>
            <a:off x="1092200" y="1908175"/>
            <a:ext cx="7315200" cy="3990975"/>
          </a:xfrm>
          <a:prstGeom prst="rect">
            <a:avLst/>
          </a:prstGeom>
          <a:noFill/>
          <a:ln w="9525">
            <a:noFill/>
            <a:miter lim="800000"/>
            <a:headEnd/>
            <a:tailEnd/>
          </a:ln>
          <a:effectLst/>
        </p:spPr>
        <p:txBody>
          <a:bodyPr>
            <a:spAutoFit/>
          </a:bodyPr>
          <a:lstStyle/>
          <a:p>
            <a:pPr algn="l">
              <a:tabLst>
                <a:tab pos="234950" algn="l"/>
                <a:tab pos="627063" algn="l"/>
                <a:tab pos="1082675" algn="l"/>
                <a:tab pos="1539875" algn="l"/>
              </a:tabLst>
            </a:pPr>
            <a:r>
              <a:rPr lang="en-US" sz="3200"/>
              <a:t>“all studies, surveys, analyses and reports which were prepared by or for any officer(s) or director(s) . . . for the purpose of evaluating or analyzing the acquisition with respect to market shares, competition, competitors, markets, potentials for sales growth or expansion into product or geographic markets . . .”</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3565525" y="2630488"/>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78851" name="Text Box 3"/>
          <p:cNvSpPr txBox="1">
            <a:spLocks noChangeArrowheads="1"/>
          </p:cNvSpPr>
          <p:nvPr/>
        </p:nvSpPr>
        <p:spPr bwMode="auto">
          <a:xfrm>
            <a:off x="457200" y="1766888"/>
            <a:ext cx="8686800" cy="2316162"/>
          </a:xfrm>
          <a:prstGeom prst="rect">
            <a:avLst/>
          </a:prstGeom>
          <a:noFill/>
          <a:ln w="9525">
            <a:noFill/>
            <a:miter lim="800000"/>
            <a:headEnd/>
            <a:tailEnd/>
          </a:ln>
          <a:effectLst/>
        </p:spPr>
        <p:txBody>
          <a:bodyPr>
            <a:spAutoFit/>
          </a:bodyPr>
          <a:lstStyle/>
          <a:p>
            <a:pPr algn="l">
              <a:tabLst>
                <a:tab pos="234950" algn="l"/>
                <a:tab pos="692150" algn="l"/>
                <a:tab pos="1082675" algn="l"/>
                <a:tab pos="1539875" algn="l"/>
              </a:tabLst>
            </a:pPr>
            <a:r>
              <a:rPr lang="en-US" sz="1800"/>
              <a:t>	</a:t>
            </a:r>
          </a:p>
          <a:p>
            <a:pPr algn="l">
              <a:tabLst>
                <a:tab pos="234950" algn="l"/>
                <a:tab pos="692150" algn="l"/>
                <a:tab pos="1082675" algn="l"/>
                <a:tab pos="1539875" algn="l"/>
              </a:tabLst>
            </a:pPr>
            <a:r>
              <a:rPr lang="en-US" sz="3200"/>
              <a:t>	•	Produce too little - risk regulatory backlash</a:t>
            </a:r>
          </a:p>
          <a:p>
            <a:pPr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Produce too much - risk raising questions or 			concerns about deal</a:t>
            </a:r>
            <a:endParaRPr lang="en-US"/>
          </a:p>
        </p:txBody>
      </p:sp>
      <p:sp>
        <p:nvSpPr>
          <p:cNvPr id="78852" name="Rectangle 4"/>
          <p:cNvSpPr>
            <a:spLocks noChangeArrowheads="1"/>
          </p:cNvSpPr>
          <p:nvPr/>
        </p:nvSpPr>
        <p:spPr bwMode="auto">
          <a:xfrm>
            <a:off x="457200" y="900113"/>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HOBSON’S CHOICE</a:t>
            </a:r>
            <a:endParaRPr lang="en-US" b="1" i="1">
              <a:effectLst>
                <a:outerShdw blurRad="38100" dist="38100" dir="2700000" algn="tl">
                  <a:srgbClr val="C0C0C0"/>
                </a:outerShdw>
              </a:effectLs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3565525" y="2630488"/>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79875" name="Text Box 3"/>
          <p:cNvSpPr txBox="1">
            <a:spLocks noChangeArrowheads="1"/>
          </p:cNvSpPr>
          <p:nvPr/>
        </p:nvSpPr>
        <p:spPr bwMode="auto">
          <a:xfrm>
            <a:off x="431800" y="2374900"/>
            <a:ext cx="8699500" cy="4113213"/>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3200"/>
              <a:t>•	The FTC sued claiming that Hearst duped the 			antitrust authorities into countenancing a 			merger to monopoly. </a:t>
            </a:r>
          </a:p>
          <a:p>
            <a:pPr algn="l">
              <a:tabLst>
                <a:tab pos="234950" algn="l"/>
                <a:tab pos="692150" algn="l"/>
                <a:tab pos="1082675" algn="l"/>
                <a:tab pos="1539875" algn="l"/>
              </a:tabLst>
            </a:pPr>
            <a:endParaRPr lang="en-US" sz="3200"/>
          </a:p>
          <a:p>
            <a:pPr marL="228600" lvl="2" algn="l">
              <a:tabLst>
                <a:tab pos="234950" algn="l"/>
                <a:tab pos="692150" algn="l"/>
                <a:tab pos="1082675" algn="l"/>
                <a:tab pos="1539875" algn="l"/>
              </a:tabLst>
            </a:pPr>
            <a:r>
              <a:rPr lang="en-US" sz="3200"/>
              <a:t>•	Hearst agreed to pay a $4 million fine, divest its 		Medi-Span business, and disgorge $19 million 		in profits.</a:t>
            </a:r>
            <a:endParaRPr lang="en-US" sz="2200"/>
          </a:p>
          <a:p>
            <a:pPr algn="l">
              <a:tabLst>
                <a:tab pos="234950" algn="l"/>
                <a:tab pos="692150" algn="l"/>
                <a:tab pos="1082675" algn="l"/>
                <a:tab pos="1539875" algn="l"/>
              </a:tabLst>
            </a:pPr>
            <a:endParaRPr lang="en-US" sz="2200"/>
          </a:p>
          <a:p>
            <a:pPr algn="l">
              <a:tabLst>
                <a:tab pos="234950" algn="l"/>
                <a:tab pos="692150" algn="l"/>
                <a:tab pos="1082675" algn="l"/>
                <a:tab pos="1539875" algn="l"/>
              </a:tabLst>
            </a:pPr>
            <a:endParaRPr lang="en-US" sz="1800"/>
          </a:p>
        </p:txBody>
      </p:sp>
      <p:sp>
        <p:nvSpPr>
          <p:cNvPr id="79876" name="Rectangle 4"/>
          <p:cNvSpPr>
            <a:spLocks noChangeArrowheads="1"/>
          </p:cNvSpPr>
          <p:nvPr/>
        </p:nvSpPr>
        <p:spPr bwMode="auto">
          <a:xfrm>
            <a:off x="457200" y="979488"/>
            <a:ext cx="8686800" cy="877887"/>
          </a:xfrm>
          <a:prstGeom prst="rect">
            <a:avLst/>
          </a:prstGeom>
          <a:noFill/>
          <a:ln w="9525">
            <a:noFill/>
            <a:miter lim="800000"/>
            <a:headEnd/>
            <a:tailEnd/>
          </a:ln>
          <a:effectLst/>
        </p:spPr>
        <p:txBody>
          <a:bodyPr>
            <a:spAutoFit/>
          </a:bodyPr>
          <a:lstStyle/>
          <a:p>
            <a:pPr>
              <a:lnSpc>
                <a:spcPct val="75000"/>
              </a:lnSpc>
            </a:pPr>
            <a:r>
              <a:rPr lang="en-US" sz="2600" b="1" i="1">
                <a:effectLst>
                  <a:outerShdw blurRad="38100" dist="38100" dir="2700000" algn="tl">
                    <a:srgbClr val="C0C0C0"/>
                  </a:outerShdw>
                </a:effectLst>
              </a:rPr>
              <a:t>4(C) DOCUMENT CASE STUDY</a:t>
            </a:r>
            <a:endParaRPr lang="en-US" sz="2600" b="1"/>
          </a:p>
          <a:p>
            <a:endParaRPr lang="en-US" sz="800" b="1"/>
          </a:p>
          <a:p>
            <a:r>
              <a:rPr lang="en-US" i="1"/>
              <a:t>FTC v. Hearst Corp.</a:t>
            </a:r>
            <a:endParaRPr lang="en-US" sz="18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solidFill>
                  <a:srgbClr val="000000"/>
                </a:solidFill>
                <a:effectLst>
                  <a:outerShdw blurRad="38100" dist="38100" dir="2700000" algn="tl">
                    <a:srgbClr val="C0C0C0"/>
                  </a:outerShdw>
                </a:effectLst>
              </a:rPr>
              <a:t>HSR ACT IN BRIEF</a:t>
            </a:r>
            <a:endParaRPr lang="en-US" sz="2200" b="1" i="1">
              <a:solidFill>
                <a:srgbClr val="000000"/>
              </a:solidFill>
              <a:effectLst>
                <a:outerShdw blurRad="38100" dist="38100" dir="2700000" algn="tl">
                  <a:srgbClr val="C0C0C0"/>
                </a:outerShdw>
              </a:effectLst>
            </a:endParaRPr>
          </a:p>
        </p:txBody>
      </p:sp>
      <p:sp>
        <p:nvSpPr>
          <p:cNvPr id="135171" name="Text Box 3"/>
          <p:cNvSpPr txBox="1">
            <a:spLocks noChangeArrowheads="1"/>
          </p:cNvSpPr>
          <p:nvPr/>
        </p:nvSpPr>
        <p:spPr bwMode="auto">
          <a:xfrm>
            <a:off x="457200" y="1724025"/>
            <a:ext cx="8686800" cy="4237038"/>
          </a:xfrm>
          <a:prstGeom prst="rect">
            <a:avLst/>
          </a:prstGeom>
          <a:noFill/>
          <a:ln w="9525">
            <a:noFill/>
            <a:miter lim="800000"/>
            <a:headEnd/>
            <a:tailEnd/>
          </a:ln>
          <a:effectLst/>
        </p:spPr>
        <p:txBody>
          <a:bodyPr>
            <a:spAutoFit/>
          </a:bodyPr>
          <a:lstStyle/>
          <a:p>
            <a:pPr marL="234950" algn="l">
              <a:spcBef>
                <a:spcPct val="50000"/>
              </a:spcBef>
              <a:tabLst>
                <a:tab pos="692150" algn="l"/>
              </a:tabLst>
            </a:pPr>
            <a:r>
              <a:rPr lang="en-US" sz="3200" u="sng">
                <a:solidFill>
                  <a:srgbClr val="000000"/>
                </a:solidFill>
              </a:rPr>
              <a:t>Background:</a:t>
            </a:r>
            <a:endParaRPr lang="en-US" sz="3200">
              <a:solidFill>
                <a:srgbClr val="000000"/>
              </a:solidFill>
            </a:endParaRPr>
          </a:p>
          <a:p>
            <a:pPr marL="234950" algn="l">
              <a:spcBef>
                <a:spcPct val="50000"/>
              </a:spcBef>
              <a:tabLst>
                <a:tab pos="692150" algn="l"/>
              </a:tabLst>
            </a:pPr>
            <a:r>
              <a:rPr lang="en-US" sz="3200">
                <a:solidFill>
                  <a:srgbClr val="000000"/>
                </a:solidFill>
              </a:rPr>
              <a:t>•	Became effective September 5, 1978.  </a:t>
            </a:r>
          </a:p>
          <a:p>
            <a:pPr marL="234950" algn="l">
              <a:spcBef>
                <a:spcPct val="50000"/>
              </a:spcBef>
              <a:tabLst>
                <a:tab pos="692150" algn="l"/>
              </a:tabLst>
            </a:pPr>
            <a:r>
              <a:rPr lang="en-US" sz="3200">
                <a:solidFill>
                  <a:srgbClr val="000000"/>
                </a:solidFill>
              </a:rPr>
              <a:t>•	Created in response to the so-called “midnight 	mergers.”  </a:t>
            </a:r>
          </a:p>
          <a:p>
            <a:pPr marL="234950" algn="l">
              <a:spcBef>
                <a:spcPct val="50000"/>
              </a:spcBef>
              <a:tabLst>
                <a:tab pos="692150" algn="l"/>
              </a:tabLst>
            </a:pPr>
            <a:r>
              <a:rPr lang="en-US" sz="3200">
                <a:solidFill>
                  <a:srgbClr val="000000"/>
                </a:solidFill>
              </a:rPr>
              <a:t>•	Once transaction closed, it became very 			difficult to “unscramble the eggs” and restore 		competition to pre-existing levels.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498600"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81923" name="Rectangle 3"/>
          <p:cNvSpPr>
            <a:spLocks noChangeArrowheads="1"/>
          </p:cNvSpPr>
          <p:nvPr/>
        </p:nvSpPr>
        <p:spPr bwMode="auto">
          <a:xfrm>
            <a:off x="3527425"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81924" name="Text Box 4"/>
          <p:cNvSpPr txBox="1">
            <a:spLocks noChangeArrowheads="1"/>
          </p:cNvSpPr>
          <p:nvPr/>
        </p:nvSpPr>
        <p:spPr bwMode="auto">
          <a:xfrm>
            <a:off x="457200" y="2060575"/>
            <a:ext cx="8686800" cy="3503613"/>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3200"/>
              <a:t>•	Perform a thorough search.  </a:t>
            </a:r>
          </a:p>
          <a:p>
            <a:pPr marL="228600" lvl="2"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When in doubt, don’t leave it out. </a:t>
            </a:r>
          </a:p>
          <a:p>
            <a:pPr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Don’t forget e-mails. </a:t>
            </a:r>
          </a:p>
          <a:p>
            <a:pPr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Search for broad categories of documents.</a:t>
            </a:r>
            <a:endParaRPr lang="en-US" sz="3000"/>
          </a:p>
        </p:txBody>
      </p:sp>
      <p:sp>
        <p:nvSpPr>
          <p:cNvPr id="81925" name="Rectangle 5"/>
          <p:cNvSpPr>
            <a:spLocks noChangeArrowheads="1"/>
          </p:cNvSpPr>
          <p:nvPr/>
        </p:nvSpPr>
        <p:spPr bwMode="auto">
          <a:xfrm>
            <a:off x="457200" y="712788"/>
            <a:ext cx="8686800" cy="687387"/>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r>
              <a:rPr lang="en-US" sz="2600" b="1" i="1">
                <a:effectLst>
                  <a:outerShdw blurRad="38100" dist="38100" dir="2700000" algn="tl">
                    <a:srgbClr val="C0C0C0"/>
                  </a:outerShdw>
                </a:effectLst>
              </a:rPr>
              <a:t>4(C) DOCUMENT PRACTICE POINTERS</a:t>
            </a:r>
            <a:endParaRPr lang="en-US" sz="2600" i="1">
              <a:effectLst>
                <a:outerShdw blurRad="38100" dist="38100" dir="2700000" algn="tl">
                  <a:srgbClr val="C0C0C0"/>
                </a:outerShdw>
              </a:effectLst>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338263"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86019" name="Rectangle 3"/>
          <p:cNvSpPr>
            <a:spLocks noChangeArrowheads="1"/>
          </p:cNvSpPr>
          <p:nvPr/>
        </p:nvSpPr>
        <p:spPr bwMode="auto">
          <a:xfrm>
            <a:off x="3367088"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86020" name="Text Box 4"/>
          <p:cNvSpPr txBox="1">
            <a:spLocks noChangeArrowheads="1"/>
          </p:cNvSpPr>
          <p:nvPr/>
        </p:nvSpPr>
        <p:spPr bwMode="auto">
          <a:xfrm>
            <a:off x="436563" y="2058988"/>
            <a:ext cx="8699500" cy="4478337"/>
          </a:xfrm>
          <a:prstGeom prst="rect">
            <a:avLst/>
          </a:prstGeom>
          <a:noFill/>
          <a:ln w="9525">
            <a:noFill/>
            <a:miter lim="800000"/>
            <a:headEnd/>
            <a:tailEnd/>
          </a:ln>
          <a:effectLst/>
        </p:spPr>
        <p:txBody>
          <a:bodyPr>
            <a:spAutoFit/>
          </a:bodyPr>
          <a:lstStyle/>
          <a:p>
            <a:pPr algn="l">
              <a:tabLst>
                <a:tab pos="234950" algn="l"/>
                <a:tab pos="692150" algn="l"/>
                <a:tab pos="1082675" algn="l"/>
                <a:tab pos="1539875" algn="l"/>
              </a:tabLst>
            </a:pPr>
            <a:r>
              <a:rPr lang="en-US" sz="3200"/>
              <a:t>	•	Don’t come up empty.    </a:t>
            </a:r>
          </a:p>
          <a:p>
            <a:pPr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Use outside counsel as a screen. </a:t>
            </a:r>
          </a:p>
          <a:p>
            <a:pPr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Don’t be afraid to seek informal government 			assistance. </a:t>
            </a:r>
          </a:p>
          <a:p>
            <a:pPr algn="l">
              <a:tabLst>
                <a:tab pos="234950" algn="l"/>
                <a:tab pos="692150" algn="l"/>
                <a:tab pos="1082675" algn="l"/>
                <a:tab pos="1539875" algn="l"/>
              </a:tabLst>
            </a:pPr>
            <a:endParaRPr lang="en-US" sz="3200"/>
          </a:p>
          <a:p>
            <a:pPr algn="l">
              <a:tabLst>
                <a:tab pos="234950" algn="l"/>
                <a:tab pos="692150" algn="l"/>
                <a:tab pos="1082675" algn="l"/>
                <a:tab pos="1539875" algn="l"/>
              </a:tabLst>
            </a:pPr>
            <a:r>
              <a:rPr lang="en-US" sz="3200"/>
              <a:t>	•	Immediately report any inadvertently withheld 		documents. </a:t>
            </a:r>
          </a:p>
        </p:txBody>
      </p:sp>
      <p:sp>
        <p:nvSpPr>
          <p:cNvPr id="86021" name="Rectangle 5"/>
          <p:cNvSpPr>
            <a:spLocks noChangeArrowheads="1"/>
          </p:cNvSpPr>
          <p:nvPr/>
        </p:nvSpPr>
        <p:spPr bwMode="auto">
          <a:xfrm>
            <a:off x="457200" y="776288"/>
            <a:ext cx="8686800" cy="627062"/>
          </a:xfrm>
          <a:prstGeom prst="rect">
            <a:avLst/>
          </a:prstGeom>
          <a:noFill/>
          <a:ln w="9525">
            <a:noFill/>
            <a:miter lim="800000"/>
            <a:headEnd/>
            <a:tailEnd/>
          </a:ln>
          <a:effectLst/>
        </p:spPr>
        <p:txBody>
          <a:bodyPr>
            <a:spAutoFit/>
          </a:bodyPr>
          <a:lstStyle/>
          <a:p>
            <a:pPr>
              <a:lnSpc>
                <a:spcPct val="50000"/>
              </a:lnSpc>
              <a:spcBef>
                <a:spcPct val="50000"/>
              </a:spcBef>
            </a:pPr>
            <a:endParaRPr lang="en-US" sz="1800" b="1" i="1">
              <a:effectLst>
                <a:outerShdw blurRad="38100" dist="38100" dir="2700000" algn="tl">
                  <a:srgbClr val="C0C0C0"/>
                </a:outerShdw>
              </a:effectLst>
            </a:endParaRPr>
          </a:p>
          <a:p>
            <a:r>
              <a:rPr lang="en-US" sz="2600" b="1" i="1">
                <a:effectLst>
                  <a:outerShdw blurRad="38100" dist="38100" dir="2700000" algn="tl">
                    <a:srgbClr val="C0C0C0"/>
                  </a:outerShdw>
                </a:effectLst>
              </a:rPr>
              <a:t>4(C) DOCUMENT PRACTICE POINTERS</a:t>
            </a:r>
            <a:endParaRPr lang="en-US" i="1">
              <a:effectLst>
                <a:outerShdw blurRad="38100" dist="38100" dir="2700000" algn="tl">
                  <a:srgbClr val="C0C0C0"/>
                </a:outerShdw>
              </a:effectLs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1338263"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88067" name="Rectangle 3"/>
          <p:cNvSpPr>
            <a:spLocks noChangeArrowheads="1"/>
          </p:cNvSpPr>
          <p:nvPr/>
        </p:nvSpPr>
        <p:spPr bwMode="auto">
          <a:xfrm>
            <a:off x="3367088"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88068" name="Text Box 4"/>
          <p:cNvSpPr txBox="1">
            <a:spLocks noChangeArrowheads="1"/>
          </p:cNvSpPr>
          <p:nvPr/>
        </p:nvSpPr>
        <p:spPr bwMode="auto">
          <a:xfrm>
            <a:off x="436563" y="2057400"/>
            <a:ext cx="8699500" cy="3990975"/>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3200"/>
              <a:t>•	Do not use the term “</a:t>
            </a:r>
            <a:r>
              <a:rPr lang="en-US" sz="3200" b="1"/>
              <a:t>dominant</a:t>
            </a:r>
            <a:r>
              <a:rPr lang="en-US" sz="3200"/>
              <a:t>” to describe the 		company generally, its goals, or its presence in 		any industry.</a:t>
            </a:r>
          </a:p>
          <a:p>
            <a:pPr algn="l">
              <a:tabLst>
                <a:tab pos="234950" algn="l"/>
                <a:tab pos="692150" algn="l"/>
                <a:tab pos="1082675" algn="l"/>
                <a:tab pos="1539875" algn="l"/>
              </a:tabLst>
            </a:pPr>
            <a:endParaRPr lang="en-US" sz="3200"/>
          </a:p>
          <a:p>
            <a:pPr marL="228600" lvl="2" algn="l">
              <a:tabLst>
                <a:tab pos="234950" algn="l"/>
                <a:tab pos="692150" algn="l"/>
                <a:tab pos="1082675" algn="l"/>
                <a:tab pos="1539875" algn="l"/>
              </a:tabLst>
            </a:pPr>
            <a:r>
              <a:rPr lang="en-US" sz="3200"/>
              <a:t>•	Do not use the term “</a:t>
            </a:r>
            <a:r>
              <a:rPr lang="en-US" sz="3200" b="1"/>
              <a:t>market power</a:t>
            </a:r>
            <a:r>
              <a:rPr lang="en-US" sz="3200"/>
              <a:t>” to 			characterize the company’s strength in any 			industry.</a:t>
            </a:r>
          </a:p>
          <a:p>
            <a:pPr algn="l">
              <a:tabLst>
                <a:tab pos="234950" algn="l"/>
                <a:tab pos="692150" algn="l"/>
                <a:tab pos="1082675" algn="l"/>
                <a:tab pos="1539875" algn="l"/>
              </a:tabLst>
            </a:pPr>
            <a:endParaRPr lang="en-US" sz="3200"/>
          </a:p>
        </p:txBody>
      </p:sp>
      <p:sp>
        <p:nvSpPr>
          <p:cNvPr id="88069" name="Rectangle 5"/>
          <p:cNvSpPr>
            <a:spLocks noChangeArrowheads="1"/>
          </p:cNvSpPr>
          <p:nvPr/>
        </p:nvSpPr>
        <p:spPr bwMode="auto">
          <a:xfrm>
            <a:off x="457200" y="909638"/>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4(C) SCREENS -- LANGUAGE TO AVOID</a:t>
            </a:r>
            <a:endParaRPr lang="en-US" sz="2600" i="1">
              <a:effectLst>
                <a:outerShdw blurRad="38100" dist="38100" dir="2700000" algn="tl">
                  <a:srgbClr val="C0C0C0"/>
                </a:outerShdw>
              </a:effectLs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1338263"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178179" name="Rectangle 3"/>
          <p:cNvSpPr>
            <a:spLocks noChangeArrowheads="1"/>
          </p:cNvSpPr>
          <p:nvPr/>
        </p:nvSpPr>
        <p:spPr bwMode="auto">
          <a:xfrm>
            <a:off x="3367088"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178180" name="Text Box 4"/>
          <p:cNvSpPr txBox="1">
            <a:spLocks noChangeArrowheads="1"/>
          </p:cNvSpPr>
          <p:nvPr/>
        </p:nvSpPr>
        <p:spPr bwMode="auto">
          <a:xfrm>
            <a:off x="436563" y="2057400"/>
            <a:ext cx="8699500" cy="3990975"/>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3200"/>
              <a:t>•	Do not use the term “</a:t>
            </a:r>
            <a:r>
              <a:rPr lang="en-US" sz="3200" b="1"/>
              <a:t>leverage</a:t>
            </a:r>
            <a:r>
              <a:rPr lang="en-US" sz="3200"/>
              <a:t>” to characterize 		the company’s ability to operate in one industry 		because of its strength in another industry.</a:t>
            </a:r>
          </a:p>
          <a:p>
            <a:pPr algn="l">
              <a:tabLst>
                <a:tab pos="234950" algn="l"/>
                <a:tab pos="692150" algn="l"/>
                <a:tab pos="1082675" algn="l"/>
                <a:tab pos="1539875" algn="l"/>
              </a:tabLst>
            </a:pPr>
            <a:endParaRPr lang="en-US" sz="3200"/>
          </a:p>
          <a:p>
            <a:pPr marL="228600" lvl="2" algn="l">
              <a:tabLst>
                <a:tab pos="234950" algn="l"/>
                <a:tab pos="692150" algn="l"/>
                <a:tab pos="1082675" algn="l"/>
                <a:tab pos="1539875" algn="l"/>
              </a:tabLst>
            </a:pPr>
            <a:r>
              <a:rPr lang="en-US" sz="3200"/>
              <a:t>•	When describing the company as “</a:t>
            </a:r>
            <a:r>
              <a:rPr lang="en-US" sz="3200" b="1"/>
              <a:t>the   				leading</a:t>
            </a:r>
            <a:r>
              <a:rPr lang="en-US" sz="3200"/>
              <a:t>,” “</a:t>
            </a:r>
            <a:r>
              <a:rPr lang="en-US" sz="3200" b="1"/>
              <a:t>the most</a:t>
            </a:r>
            <a:r>
              <a:rPr lang="en-US" sz="3200"/>
              <a:t>,” “</a:t>
            </a:r>
            <a:r>
              <a:rPr lang="en-US" sz="3200" b="1"/>
              <a:t>the largest</a:t>
            </a:r>
            <a:r>
              <a:rPr lang="en-US" sz="3200"/>
              <a:t>,” or “the” 			anything, generally use the qualifier “one of 			the.”</a:t>
            </a:r>
          </a:p>
        </p:txBody>
      </p:sp>
      <p:sp>
        <p:nvSpPr>
          <p:cNvPr id="178181" name="Rectangle 5"/>
          <p:cNvSpPr>
            <a:spLocks noChangeArrowheads="1"/>
          </p:cNvSpPr>
          <p:nvPr/>
        </p:nvSpPr>
        <p:spPr bwMode="auto">
          <a:xfrm>
            <a:off x="457200" y="909638"/>
            <a:ext cx="8686800" cy="488950"/>
          </a:xfrm>
          <a:prstGeom prst="rect">
            <a:avLst/>
          </a:prstGeom>
          <a:noFill/>
          <a:ln w="9525">
            <a:noFill/>
            <a:miter lim="800000"/>
            <a:headEnd/>
            <a:tailEnd/>
          </a:ln>
          <a:effectLst/>
        </p:spPr>
        <p:txBody>
          <a:bodyPr>
            <a:spAutoFit/>
          </a:bodyPr>
          <a:lstStyle/>
          <a:p>
            <a:r>
              <a:rPr lang="en-US" sz="2600" b="1" i="1">
                <a:effectLst>
                  <a:outerShdw blurRad="38100" dist="38100" dir="2700000" algn="tl">
                    <a:srgbClr val="C0C0C0"/>
                  </a:outerShdw>
                </a:effectLst>
              </a:rPr>
              <a:t>4(C) SCREENS -- LANGUAGE TO AVOID</a:t>
            </a:r>
            <a:endParaRPr lang="en-US" sz="2600" i="1">
              <a:effectLst>
                <a:outerShdw blurRad="38100" dist="38100" dir="2700000" algn="tl">
                  <a:srgbClr val="C0C0C0"/>
                </a:outerShdw>
              </a:effectLst>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1338263"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89091" name="Rectangle 3"/>
          <p:cNvSpPr>
            <a:spLocks noChangeArrowheads="1"/>
          </p:cNvSpPr>
          <p:nvPr/>
        </p:nvSpPr>
        <p:spPr bwMode="auto">
          <a:xfrm>
            <a:off x="3367088"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89092" name="Text Box 4"/>
          <p:cNvSpPr txBox="1">
            <a:spLocks noChangeArrowheads="1"/>
          </p:cNvSpPr>
          <p:nvPr/>
        </p:nvSpPr>
        <p:spPr bwMode="auto">
          <a:xfrm>
            <a:off x="436563" y="1962150"/>
            <a:ext cx="8699500" cy="4362450"/>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539875" algn="l"/>
              </a:tabLst>
            </a:pPr>
            <a:r>
              <a:rPr lang="en-US" sz="2800"/>
              <a:t>•	Do not use the term “</a:t>
            </a:r>
            <a:r>
              <a:rPr lang="en-US" sz="2800" b="1"/>
              <a:t>market</a:t>
            </a:r>
            <a:r>
              <a:rPr lang="en-US" sz="2800"/>
              <a:t>” to describe any of the 		businesses in which the company competes.  Instead, 		use the terms “business,” “industry,” “segment,” 			“category,” or “area.”</a:t>
            </a:r>
          </a:p>
          <a:p>
            <a:pPr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Do not use terms such as “</a:t>
            </a:r>
            <a:r>
              <a:rPr lang="en-US" sz="2800" b="1"/>
              <a:t>crush</a:t>
            </a:r>
            <a:r>
              <a:rPr lang="en-US" sz="2800"/>
              <a:t>,” “</a:t>
            </a:r>
            <a:r>
              <a:rPr lang="en-US" sz="2800" b="1"/>
              <a:t>eliminate</a:t>
            </a:r>
            <a:r>
              <a:rPr lang="en-US" sz="2800"/>
              <a:t>,” “</a:t>
            </a:r>
            <a:r>
              <a:rPr lang="en-US" sz="2800" b="1"/>
              <a:t>kill</a:t>
            </a:r>
            <a:r>
              <a:rPr lang="en-US" sz="2800"/>
              <a:t>,” 		“</a:t>
            </a:r>
            <a:r>
              <a:rPr lang="en-US" sz="2800" b="1"/>
              <a:t>destroy</a:t>
            </a:r>
            <a:r>
              <a:rPr lang="en-US" sz="2800"/>
              <a:t>,” “</a:t>
            </a:r>
            <a:r>
              <a:rPr lang="en-US" sz="2800" b="1"/>
              <a:t>overpower</a:t>
            </a:r>
            <a:r>
              <a:rPr lang="en-US" sz="2800"/>
              <a:t>,” when discussing the impact 		of the transaction on competition.</a:t>
            </a:r>
          </a:p>
          <a:p>
            <a:pPr algn="l">
              <a:tabLst>
                <a:tab pos="234950" algn="l"/>
                <a:tab pos="692150" algn="l"/>
                <a:tab pos="1082675" algn="l"/>
                <a:tab pos="1539875" algn="l"/>
              </a:tabLst>
            </a:pPr>
            <a:endParaRPr lang="en-US" sz="2800"/>
          </a:p>
          <a:p>
            <a:pPr marL="228600" lvl="2" algn="l">
              <a:tabLst>
                <a:tab pos="234950" algn="l"/>
                <a:tab pos="692150" algn="l"/>
                <a:tab pos="1082675" algn="l"/>
                <a:tab pos="1539875" algn="l"/>
              </a:tabLst>
            </a:pPr>
            <a:r>
              <a:rPr lang="en-US" sz="2800"/>
              <a:t>•	Do not use the terms “</a:t>
            </a:r>
            <a:r>
              <a:rPr lang="en-US" sz="2800" b="1"/>
              <a:t>entrench</a:t>
            </a:r>
            <a:r>
              <a:rPr lang="en-US" sz="2800"/>
              <a:t>.”</a:t>
            </a:r>
            <a:endParaRPr lang="en-US"/>
          </a:p>
        </p:txBody>
      </p:sp>
      <p:sp>
        <p:nvSpPr>
          <p:cNvPr id="89093" name="Rectangle 5"/>
          <p:cNvSpPr>
            <a:spLocks noChangeArrowheads="1"/>
          </p:cNvSpPr>
          <p:nvPr/>
        </p:nvSpPr>
        <p:spPr bwMode="auto">
          <a:xfrm>
            <a:off x="457200" y="765175"/>
            <a:ext cx="8686800" cy="627063"/>
          </a:xfrm>
          <a:prstGeom prst="rect">
            <a:avLst/>
          </a:prstGeom>
          <a:noFill/>
          <a:ln w="9525">
            <a:noFill/>
            <a:miter lim="800000"/>
            <a:headEnd/>
            <a:tailEnd/>
          </a:ln>
          <a:effectLst/>
        </p:spPr>
        <p:txBody>
          <a:bodyPr>
            <a:spAutoFit/>
          </a:bodyPr>
          <a:lstStyle/>
          <a:p>
            <a:pPr>
              <a:lnSpc>
                <a:spcPct val="50000"/>
              </a:lnSpc>
              <a:spcBef>
                <a:spcPct val="50000"/>
              </a:spcBef>
            </a:pPr>
            <a:endParaRPr lang="en-US" sz="1800" b="1" i="1">
              <a:effectLst>
                <a:outerShdw blurRad="38100" dist="38100" dir="2700000" algn="tl">
                  <a:srgbClr val="C0C0C0"/>
                </a:outerShdw>
              </a:effectLst>
            </a:endParaRPr>
          </a:p>
          <a:p>
            <a:r>
              <a:rPr lang="en-US" sz="2600" b="1" i="1">
                <a:effectLst>
                  <a:outerShdw blurRad="38100" dist="38100" dir="2700000" algn="tl">
                    <a:srgbClr val="C0C0C0"/>
                  </a:outerShdw>
                </a:effectLst>
              </a:rPr>
              <a:t>4(C) SCREENS -- LANGUAGE TO AVOID</a:t>
            </a:r>
            <a:endParaRPr lang="en-US" sz="1800" i="1">
              <a:effectLst>
                <a:outerShdw blurRad="38100" dist="38100" dir="2700000" algn="tl">
                  <a:srgbClr val="C0C0C0"/>
                </a:outerShdw>
              </a:effectLst>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1338263"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90115" name="Rectangle 3"/>
          <p:cNvSpPr>
            <a:spLocks noChangeArrowheads="1"/>
          </p:cNvSpPr>
          <p:nvPr/>
        </p:nvSpPr>
        <p:spPr bwMode="auto">
          <a:xfrm>
            <a:off x="3367088"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90116" name="Text Box 4"/>
          <p:cNvSpPr txBox="1">
            <a:spLocks noChangeArrowheads="1"/>
          </p:cNvSpPr>
          <p:nvPr/>
        </p:nvSpPr>
        <p:spPr bwMode="auto">
          <a:xfrm>
            <a:off x="457200" y="1776413"/>
            <a:ext cx="8686800" cy="4362450"/>
          </a:xfrm>
          <a:prstGeom prst="rect">
            <a:avLst/>
          </a:prstGeom>
          <a:noFill/>
          <a:ln w="9525">
            <a:noFill/>
            <a:miter lim="800000"/>
            <a:headEnd/>
            <a:tailEnd/>
          </a:ln>
          <a:effectLst/>
        </p:spPr>
        <p:txBody>
          <a:bodyPr>
            <a:spAutoFit/>
          </a:bodyPr>
          <a:lstStyle/>
          <a:p>
            <a:pPr algn="l">
              <a:tabLst>
                <a:tab pos="234950" algn="l"/>
                <a:tab pos="692150" algn="l"/>
                <a:tab pos="1082675" algn="l"/>
                <a:tab pos="1200150" algn="l"/>
              </a:tabLst>
            </a:pPr>
            <a:r>
              <a:rPr lang="en-US" sz="2200"/>
              <a:t>	</a:t>
            </a:r>
            <a:r>
              <a:rPr lang="en-US" sz="2800"/>
              <a:t>The transaction will . . . </a:t>
            </a:r>
          </a:p>
          <a:p>
            <a:pPr algn="l">
              <a:tabLst>
                <a:tab pos="234950" algn="l"/>
                <a:tab pos="692150" algn="l"/>
                <a:tab pos="1082675" algn="l"/>
                <a:tab pos="1200150" algn="l"/>
              </a:tabLst>
            </a:pPr>
            <a:endParaRPr lang="en-US" sz="2800"/>
          </a:p>
          <a:p>
            <a:pPr marL="228600" lvl="2" algn="l">
              <a:tabLst>
                <a:tab pos="234950" algn="l"/>
                <a:tab pos="692150" algn="l"/>
                <a:tab pos="1082675" algn="l"/>
                <a:tab pos="1200150" algn="l"/>
              </a:tabLst>
            </a:pPr>
            <a:r>
              <a:rPr lang="en-US" sz="2800"/>
              <a:t>	•	 “put us in position to kill [our competitor] ...”</a:t>
            </a:r>
          </a:p>
          <a:p>
            <a:pPr algn="l">
              <a:tabLst>
                <a:tab pos="234950" algn="l"/>
                <a:tab pos="692150" algn="l"/>
                <a:tab pos="1082675" algn="l"/>
                <a:tab pos="1200150" algn="l"/>
              </a:tabLst>
            </a:pPr>
            <a:endParaRPr lang="en-US" sz="2800"/>
          </a:p>
          <a:p>
            <a:pPr marL="228600" lvl="2" algn="l">
              <a:tabLst>
                <a:tab pos="234950" algn="l"/>
                <a:tab pos="692150" algn="l"/>
                <a:tab pos="1082675" algn="l"/>
                <a:tab pos="1200150" algn="l"/>
              </a:tabLst>
            </a:pPr>
            <a:r>
              <a:rPr lang="en-US" sz="2800"/>
              <a:t>	•	 “eliminate [our competitor] as a viable threat ...”</a:t>
            </a:r>
          </a:p>
          <a:p>
            <a:pPr algn="l">
              <a:tabLst>
                <a:tab pos="234950" algn="l"/>
                <a:tab pos="692150" algn="l"/>
                <a:tab pos="1082675" algn="l"/>
                <a:tab pos="1200150" algn="l"/>
              </a:tabLst>
            </a:pPr>
            <a:endParaRPr lang="en-US" sz="2800"/>
          </a:p>
          <a:p>
            <a:pPr marL="228600" lvl="2" algn="l">
              <a:tabLst>
                <a:tab pos="234950" algn="l"/>
                <a:tab pos="692150" algn="l"/>
                <a:tab pos="1082675" algn="l"/>
                <a:tab pos="1200150" algn="l"/>
              </a:tabLst>
            </a:pPr>
            <a:r>
              <a:rPr lang="en-US" sz="2800"/>
              <a:t>	•	 “allow us to gain an unfair competitive advantage ...”</a:t>
            </a:r>
          </a:p>
          <a:p>
            <a:pPr algn="l">
              <a:tabLst>
                <a:tab pos="234950" algn="l"/>
                <a:tab pos="692150" algn="l"/>
                <a:tab pos="1082675" algn="l"/>
                <a:tab pos="1200150" algn="l"/>
              </a:tabLst>
            </a:pPr>
            <a:endParaRPr lang="en-US" sz="2800"/>
          </a:p>
          <a:p>
            <a:pPr marL="228600" lvl="2" algn="l">
              <a:tabLst>
                <a:tab pos="234950" algn="l"/>
                <a:tab pos="692150" algn="l"/>
                <a:tab pos="1082675" algn="l"/>
                <a:tab pos="1200150" algn="l"/>
              </a:tabLst>
            </a:pPr>
            <a:r>
              <a:rPr lang="en-US" sz="2800"/>
              <a:t>	•	 “make it very difficult for [our competitor] to 			 compete ...”</a:t>
            </a:r>
          </a:p>
        </p:txBody>
      </p:sp>
      <p:sp>
        <p:nvSpPr>
          <p:cNvPr id="90117" name="Rectangle 5"/>
          <p:cNvSpPr>
            <a:spLocks noChangeArrowheads="1"/>
          </p:cNvSpPr>
          <p:nvPr/>
        </p:nvSpPr>
        <p:spPr bwMode="auto">
          <a:xfrm>
            <a:off x="457200" y="739775"/>
            <a:ext cx="8686800" cy="657225"/>
          </a:xfrm>
          <a:prstGeom prst="rect">
            <a:avLst/>
          </a:prstGeom>
          <a:noFill/>
          <a:ln w="9525">
            <a:noFill/>
            <a:miter lim="800000"/>
            <a:headEnd/>
            <a:tailEnd/>
          </a:ln>
          <a:effectLst/>
        </p:spPr>
        <p:txBody>
          <a:bodyPr>
            <a:spAutoFit/>
          </a:bodyPr>
          <a:lstStyle/>
          <a:p>
            <a:pPr>
              <a:lnSpc>
                <a:spcPct val="50000"/>
              </a:lnSpc>
              <a:spcBef>
                <a:spcPct val="50000"/>
              </a:spcBef>
            </a:pPr>
            <a:endParaRPr lang="en-US" sz="2200" b="1">
              <a:effectLst>
                <a:outerShdw blurRad="38100" dist="38100" dir="2700000" algn="tl">
                  <a:srgbClr val="C0C0C0"/>
                </a:outerShdw>
              </a:effectLst>
            </a:endParaRPr>
          </a:p>
          <a:p>
            <a:r>
              <a:rPr lang="en-US" sz="2600" b="1" i="1">
                <a:effectLst>
                  <a:outerShdw blurRad="38100" dist="38100" dir="2700000" algn="tl">
                    <a:srgbClr val="C0C0C0"/>
                  </a:outerShdw>
                </a:effectLst>
              </a:rPr>
              <a:t>4(C) SCREENS -- PREVIOUS FAUX PAS</a:t>
            </a:r>
            <a:endParaRPr lang="en-US" sz="1800" i="1">
              <a:effectLst>
                <a:outerShdw blurRad="38100" dist="38100" dir="2700000" algn="tl">
                  <a:srgbClr val="C0C0C0"/>
                </a:outerShdw>
              </a:effectLst>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1026"/>
          <p:cNvSpPr>
            <a:spLocks noChangeArrowheads="1"/>
          </p:cNvSpPr>
          <p:nvPr/>
        </p:nvSpPr>
        <p:spPr bwMode="auto">
          <a:xfrm>
            <a:off x="1338263" y="735013"/>
            <a:ext cx="6629400" cy="230187"/>
          </a:xfrm>
          <a:prstGeom prst="rect">
            <a:avLst/>
          </a:prstGeom>
          <a:noFill/>
          <a:ln w="9525">
            <a:noFill/>
            <a:miter lim="800000"/>
            <a:headEnd/>
            <a:tailEnd/>
          </a:ln>
          <a:effectLst/>
        </p:spPr>
        <p:txBody>
          <a:bodyPr>
            <a:spAutoFit/>
          </a:bodyPr>
          <a:lstStyle/>
          <a:p>
            <a:pPr>
              <a:lnSpc>
                <a:spcPct val="50000"/>
              </a:lnSpc>
              <a:spcBef>
                <a:spcPct val="50000"/>
              </a:spcBef>
            </a:pPr>
            <a:endParaRPr lang="en-US" sz="1800" b="1"/>
          </a:p>
        </p:txBody>
      </p:sp>
      <p:sp>
        <p:nvSpPr>
          <p:cNvPr id="179203" name="Rectangle 1027"/>
          <p:cNvSpPr>
            <a:spLocks noChangeArrowheads="1"/>
          </p:cNvSpPr>
          <p:nvPr/>
        </p:nvSpPr>
        <p:spPr bwMode="auto">
          <a:xfrm>
            <a:off x="3367088" y="2632075"/>
            <a:ext cx="2927350" cy="641350"/>
          </a:xfrm>
          <a:prstGeom prst="rect">
            <a:avLst/>
          </a:prstGeom>
          <a:noFill/>
          <a:ln w="9525">
            <a:noFill/>
            <a:miter lim="800000"/>
            <a:headEnd/>
            <a:tailEnd/>
          </a:ln>
          <a:effectLst/>
        </p:spPr>
        <p:txBody>
          <a:bodyPr wrap="none">
            <a:spAutoFit/>
          </a:bodyPr>
          <a:lstStyle/>
          <a:p>
            <a:pPr lvl="2"/>
            <a:endParaRPr lang="en-US" sz="1800"/>
          </a:p>
          <a:p>
            <a:pPr lvl="2"/>
            <a:r>
              <a:rPr lang="en-US" sz="1800"/>
              <a:t>		</a:t>
            </a:r>
          </a:p>
        </p:txBody>
      </p:sp>
      <p:sp>
        <p:nvSpPr>
          <p:cNvPr id="179204" name="Text Box 1028"/>
          <p:cNvSpPr txBox="1">
            <a:spLocks noChangeArrowheads="1"/>
          </p:cNvSpPr>
          <p:nvPr/>
        </p:nvSpPr>
        <p:spPr bwMode="auto">
          <a:xfrm>
            <a:off x="457200" y="2084388"/>
            <a:ext cx="8686800" cy="3935412"/>
          </a:xfrm>
          <a:prstGeom prst="rect">
            <a:avLst/>
          </a:prstGeom>
          <a:noFill/>
          <a:ln w="9525">
            <a:noFill/>
            <a:miter lim="800000"/>
            <a:headEnd/>
            <a:tailEnd/>
          </a:ln>
          <a:effectLst/>
        </p:spPr>
        <p:txBody>
          <a:bodyPr>
            <a:spAutoFit/>
          </a:bodyPr>
          <a:lstStyle/>
          <a:p>
            <a:pPr marL="228600" lvl="2" algn="l">
              <a:tabLst>
                <a:tab pos="234950" algn="l"/>
                <a:tab pos="692150" algn="l"/>
                <a:tab pos="1082675" algn="l"/>
                <a:tab pos="1200150" algn="l"/>
              </a:tabLst>
            </a:pPr>
            <a:r>
              <a:rPr lang="en-US" sz="1800"/>
              <a:t>	</a:t>
            </a:r>
            <a:r>
              <a:rPr lang="en-US" sz="2800"/>
              <a:t>•	 “obviously undergo significant antitrust review by the 		   government ...”</a:t>
            </a:r>
          </a:p>
          <a:p>
            <a:pPr algn="l">
              <a:tabLst>
                <a:tab pos="234950" algn="l"/>
                <a:tab pos="692150" algn="l"/>
                <a:tab pos="1082675" algn="l"/>
                <a:tab pos="1200150" algn="l"/>
              </a:tabLst>
            </a:pPr>
            <a:endParaRPr lang="en-US" sz="2800"/>
          </a:p>
          <a:p>
            <a:pPr marL="228600" lvl="2" algn="l">
              <a:tabLst>
                <a:tab pos="234950" algn="l"/>
                <a:tab pos="692150" algn="l"/>
                <a:tab pos="1082675" algn="l"/>
                <a:tab pos="1200150" algn="l"/>
              </a:tabLst>
            </a:pPr>
            <a:r>
              <a:rPr lang="en-US" sz="2800"/>
              <a:t>	•	 “increase our ability to secure favorable pricing ...”</a:t>
            </a:r>
          </a:p>
          <a:p>
            <a:pPr algn="l">
              <a:tabLst>
                <a:tab pos="234950" algn="l"/>
                <a:tab pos="692150" algn="l"/>
                <a:tab pos="1082675" algn="l"/>
                <a:tab pos="1200150" algn="l"/>
              </a:tabLst>
            </a:pPr>
            <a:endParaRPr lang="en-US" sz="2800"/>
          </a:p>
          <a:p>
            <a:pPr marL="228600" lvl="2" algn="l">
              <a:tabLst>
                <a:tab pos="234950" algn="l"/>
                <a:tab pos="692150" algn="l"/>
                <a:tab pos="1082675" algn="l"/>
                <a:tab pos="1200150" algn="l"/>
              </a:tabLst>
            </a:pPr>
            <a:r>
              <a:rPr lang="en-US" sz="2800"/>
              <a:t>	•	 “catapult us into the position of market leader ...”</a:t>
            </a:r>
          </a:p>
          <a:p>
            <a:pPr algn="l">
              <a:tabLst>
                <a:tab pos="234950" algn="l"/>
                <a:tab pos="692150" algn="l"/>
                <a:tab pos="1082675" algn="l"/>
                <a:tab pos="1200150" algn="l"/>
              </a:tabLst>
            </a:pPr>
            <a:endParaRPr lang="en-US" sz="2800"/>
          </a:p>
          <a:p>
            <a:pPr marL="228600" lvl="2" algn="l">
              <a:tabLst>
                <a:tab pos="234950" algn="l"/>
                <a:tab pos="692150" algn="l"/>
                <a:tab pos="1082675" algn="l"/>
                <a:tab pos="1200150" algn="l"/>
              </a:tabLst>
            </a:pPr>
            <a:r>
              <a:rPr lang="en-US" sz="2800"/>
              <a:t>	•	 “provide us with more flexibility in our pricing 			  decisions ...”</a:t>
            </a:r>
            <a:endParaRPr lang="en-US" sz="2100"/>
          </a:p>
        </p:txBody>
      </p:sp>
      <p:sp>
        <p:nvSpPr>
          <p:cNvPr id="179205" name="Rectangle 1029"/>
          <p:cNvSpPr>
            <a:spLocks noChangeArrowheads="1"/>
          </p:cNvSpPr>
          <p:nvPr/>
        </p:nvSpPr>
        <p:spPr bwMode="auto">
          <a:xfrm>
            <a:off x="457200" y="739775"/>
            <a:ext cx="8686800" cy="657225"/>
          </a:xfrm>
          <a:prstGeom prst="rect">
            <a:avLst/>
          </a:prstGeom>
          <a:noFill/>
          <a:ln w="9525">
            <a:noFill/>
            <a:miter lim="800000"/>
            <a:headEnd/>
            <a:tailEnd/>
          </a:ln>
          <a:effectLst/>
        </p:spPr>
        <p:txBody>
          <a:bodyPr>
            <a:spAutoFit/>
          </a:bodyPr>
          <a:lstStyle/>
          <a:p>
            <a:pPr>
              <a:lnSpc>
                <a:spcPct val="50000"/>
              </a:lnSpc>
              <a:spcBef>
                <a:spcPct val="50000"/>
              </a:spcBef>
            </a:pPr>
            <a:endParaRPr lang="en-US" sz="2200" b="1" i="1">
              <a:effectLst>
                <a:outerShdw blurRad="38100" dist="38100" dir="2700000" algn="tl">
                  <a:srgbClr val="C0C0C0"/>
                </a:outerShdw>
              </a:effectLst>
            </a:endParaRPr>
          </a:p>
          <a:p>
            <a:r>
              <a:rPr lang="en-US" sz="2600" b="1" i="1">
                <a:effectLst>
                  <a:outerShdw blurRad="38100" dist="38100" dir="2700000" algn="tl">
                    <a:srgbClr val="C0C0C0"/>
                  </a:outerShdw>
                </a:effectLst>
              </a:rPr>
              <a:t>4(C) SCREENS -- PREVIOUS FAUX PAS</a:t>
            </a:r>
            <a:endParaRPr lang="en-US" sz="1800" i="1">
              <a:effectLst>
                <a:outerShdw blurRad="38100" dist="38100" dir="2700000" algn="tl">
                  <a:srgbClr val="C0C0C0"/>
                </a:outerShdw>
              </a:effectLst>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Text Box 5"/>
          <p:cNvSpPr txBox="1">
            <a:spLocks noChangeArrowheads="1"/>
          </p:cNvSpPr>
          <p:nvPr/>
        </p:nvSpPr>
        <p:spPr bwMode="auto">
          <a:xfrm>
            <a:off x="457200" y="1905000"/>
            <a:ext cx="8686800" cy="731838"/>
          </a:xfrm>
          <a:prstGeom prst="rect">
            <a:avLst/>
          </a:prstGeom>
          <a:noFill/>
          <a:ln w="9525">
            <a:noFill/>
            <a:miter lim="800000"/>
            <a:headEnd/>
            <a:tailEnd/>
          </a:ln>
          <a:effectLst/>
        </p:spPr>
        <p:txBody>
          <a:bodyPr>
            <a:spAutoFit/>
          </a:bodyPr>
          <a:lstStyle/>
          <a:p>
            <a:pPr>
              <a:spcBef>
                <a:spcPct val="50000"/>
              </a:spcBef>
            </a:pPr>
            <a:r>
              <a:rPr lang="en-US" sz="4200" b="1">
                <a:effectLst>
                  <a:outerShdw blurRad="38100" dist="38100" dir="2700000" algn="tl">
                    <a:srgbClr val="C0C0C0"/>
                  </a:outerShdw>
                </a:effectLst>
              </a:rPr>
              <a:t>SECOND REQUESTS</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 Box 2"/>
          <p:cNvSpPr txBox="1">
            <a:spLocks noChangeArrowheads="1"/>
          </p:cNvSpPr>
          <p:nvPr/>
        </p:nvSpPr>
        <p:spPr bwMode="auto">
          <a:xfrm>
            <a:off x="457200" y="696913"/>
            <a:ext cx="8686800" cy="1036637"/>
          </a:xfrm>
          <a:prstGeom prst="rect">
            <a:avLst/>
          </a:prstGeom>
          <a:noFill/>
          <a:ln w="9525">
            <a:noFill/>
            <a:miter lim="800000"/>
            <a:headEnd/>
            <a:tailEnd/>
          </a:ln>
          <a:effectLst/>
        </p:spPr>
        <p:txBody>
          <a:bodyPr>
            <a:spAutoFit/>
          </a:bodyPr>
          <a:lstStyle/>
          <a:p>
            <a:pPr>
              <a:lnSpc>
                <a:spcPct val="50000"/>
              </a:lnSpc>
              <a:spcBef>
                <a:spcPct val="50000"/>
              </a:spcBef>
            </a:pPr>
            <a:endParaRPr lang="en-US" i="1"/>
          </a:p>
          <a:p>
            <a:pPr>
              <a:lnSpc>
                <a:spcPct val="50000"/>
              </a:lnSpc>
              <a:spcBef>
                <a:spcPct val="50000"/>
              </a:spcBef>
            </a:pPr>
            <a:r>
              <a:rPr lang="en-US" sz="2600" b="1" i="1">
                <a:effectLst>
                  <a:outerShdw blurRad="38100" dist="38100" dir="2700000" algn="tl">
                    <a:srgbClr val="C0C0C0"/>
                  </a:outerShdw>
                </a:effectLst>
              </a:rPr>
              <a:t>SECOND REQUESTS</a:t>
            </a:r>
            <a:r>
              <a:rPr lang="en-US" i="1"/>
              <a:t> </a:t>
            </a:r>
          </a:p>
          <a:p>
            <a:pPr>
              <a:lnSpc>
                <a:spcPct val="50000"/>
              </a:lnSpc>
              <a:spcBef>
                <a:spcPct val="50000"/>
              </a:spcBef>
            </a:pPr>
            <a:endParaRPr lang="en-US" i="1"/>
          </a:p>
        </p:txBody>
      </p:sp>
      <p:sp>
        <p:nvSpPr>
          <p:cNvPr id="184323" name="Text Box 3"/>
          <p:cNvSpPr txBox="1">
            <a:spLocks noChangeArrowheads="1"/>
          </p:cNvSpPr>
          <p:nvPr/>
        </p:nvSpPr>
        <p:spPr bwMode="auto">
          <a:xfrm>
            <a:off x="457200" y="1839913"/>
            <a:ext cx="8686800" cy="4108450"/>
          </a:xfrm>
          <a:prstGeom prst="rect">
            <a:avLst/>
          </a:prstGeom>
          <a:noFill/>
          <a:ln w="9525">
            <a:noFill/>
            <a:miter lim="800000"/>
            <a:headEnd/>
            <a:tailEnd/>
          </a:ln>
          <a:effectLst/>
        </p:spPr>
        <p:txBody>
          <a:bodyPr>
            <a:spAutoFit/>
          </a:bodyPr>
          <a:lstStyle/>
          <a:p>
            <a:pPr marL="234950" algn="l">
              <a:tabLst>
                <a:tab pos="234950" algn="l"/>
                <a:tab pos="692150" algn="l"/>
                <a:tab pos="1030288" algn="l"/>
              </a:tabLst>
            </a:pPr>
            <a:r>
              <a:rPr lang="en-US" sz="2200"/>
              <a:t>•</a:t>
            </a:r>
            <a:r>
              <a:rPr lang="en-US"/>
              <a:t> 	Issued pursuant to 15 U.S.C. § 18a (e), which states that the 		FTC or DOJ “may, prior to the expiration of the 30-day waiting 	period . . .,” require the submission of additional information or 	documentary materials relevant to the proposed acquisition, 		from a person required to file” a pre-notification form.</a:t>
            </a:r>
          </a:p>
          <a:p>
            <a:pPr marL="234950" algn="l">
              <a:tabLst>
                <a:tab pos="234950" algn="l"/>
                <a:tab pos="692150" algn="l"/>
                <a:tab pos="1030288" algn="l"/>
              </a:tabLst>
            </a:pPr>
            <a:endParaRPr lang="en-US"/>
          </a:p>
          <a:p>
            <a:pPr marL="234950" algn="l">
              <a:tabLst>
                <a:tab pos="234950" algn="l"/>
                <a:tab pos="692150" algn="l"/>
                <a:tab pos="1030288" algn="l"/>
              </a:tabLst>
            </a:pPr>
            <a:r>
              <a:rPr lang="en-US" sz="2200"/>
              <a:t>•</a:t>
            </a:r>
            <a:r>
              <a:rPr lang="en-US"/>
              <a:t> 	Essentially “massive” document request and detailed 			interrogatories.</a:t>
            </a:r>
          </a:p>
          <a:p>
            <a:pPr marL="234950" algn="l">
              <a:tabLst>
                <a:tab pos="234950" algn="l"/>
                <a:tab pos="692150" algn="l"/>
                <a:tab pos="1030288" algn="l"/>
              </a:tabLst>
            </a:pPr>
            <a:r>
              <a:rPr lang="en-US"/>
              <a:t>	–	Generally, requires interview of all key strategists, financial 		officers, executives, attorneys and agents of the firm.</a:t>
            </a:r>
          </a:p>
          <a:p>
            <a:pPr marL="234950" algn="l">
              <a:tabLst>
                <a:tab pos="234950" algn="l"/>
                <a:tab pos="692150" algn="l"/>
                <a:tab pos="1030288" algn="l"/>
              </a:tabLst>
            </a:pPr>
            <a:r>
              <a:rPr lang="en-US" sz="2200"/>
              <a:t>	</a:t>
            </a:r>
            <a:r>
              <a:rPr lang="en-US"/>
              <a:t>–	Could amount to search of tens, if not hundreds, of persons.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457200" y="696913"/>
            <a:ext cx="8686800" cy="671512"/>
          </a:xfrm>
          <a:prstGeom prst="rect">
            <a:avLst/>
          </a:prstGeom>
          <a:noFill/>
          <a:ln w="9525">
            <a:noFill/>
            <a:miter lim="800000"/>
            <a:headEnd/>
            <a:tailEnd/>
          </a:ln>
          <a:effectLst/>
        </p:spPr>
        <p:txBody>
          <a:bodyPr>
            <a:spAutoFit/>
          </a:bodyPr>
          <a:lstStyle/>
          <a:p>
            <a:pPr>
              <a:lnSpc>
                <a:spcPct val="50000"/>
              </a:lnSpc>
              <a:spcBef>
                <a:spcPct val="50000"/>
              </a:spcBef>
            </a:pPr>
            <a:endParaRPr lang="en-US"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SECOND REQUESTS -- HOW FREQUENTLY ISSUED?</a:t>
            </a:r>
            <a:endParaRPr lang="en-US" i="1">
              <a:effectLst>
                <a:outerShdw blurRad="38100" dist="38100" dir="2700000" algn="tl">
                  <a:srgbClr val="C0C0C0"/>
                </a:outerShdw>
              </a:effectLst>
            </a:endParaRPr>
          </a:p>
        </p:txBody>
      </p:sp>
      <p:sp>
        <p:nvSpPr>
          <p:cNvPr id="103427" name="Text Box 3"/>
          <p:cNvSpPr txBox="1">
            <a:spLocks noChangeArrowheads="1"/>
          </p:cNvSpPr>
          <p:nvPr/>
        </p:nvSpPr>
        <p:spPr bwMode="auto">
          <a:xfrm>
            <a:off x="457200" y="1549400"/>
            <a:ext cx="8686800" cy="4357688"/>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endParaRPr lang="en-US"/>
          </a:p>
          <a:p>
            <a:pPr marL="234950" algn="l">
              <a:tabLst>
                <a:tab pos="234950" algn="l"/>
                <a:tab pos="692150" algn="l"/>
                <a:tab pos="1082675" algn="l"/>
              </a:tabLst>
            </a:pPr>
            <a:r>
              <a:rPr lang="en-US" sz="3200"/>
              <a:t>• 	In FY 2000, 4926 HSR pre-merger filings 		made.</a:t>
            </a:r>
            <a:endParaRPr lang="en-US" sz="3300"/>
          </a:p>
          <a:p>
            <a:pPr marL="234950" algn="l">
              <a:tabLst>
                <a:tab pos="234950" algn="l"/>
                <a:tab pos="692150" algn="l"/>
                <a:tab pos="1082675" algn="l"/>
              </a:tabLst>
            </a:pPr>
            <a:endParaRPr lang="en-US" sz="2000"/>
          </a:p>
          <a:p>
            <a:pPr marL="234950" algn="l">
              <a:tabLst>
                <a:tab pos="234950" algn="l"/>
                <a:tab pos="692150" algn="l"/>
                <a:tab pos="1082675" algn="l"/>
              </a:tabLst>
            </a:pPr>
            <a:r>
              <a:rPr lang="en-US" sz="3200"/>
              <a:t>• 	In FY 2000,</a:t>
            </a:r>
            <a:r>
              <a:rPr lang="en-US" sz="3300"/>
              <a:t> </a:t>
            </a:r>
          </a:p>
          <a:p>
            <a:pPr marL="234950" algn="l">
              <a:tabLst>
                <a:tab pos="234950" algn="l"/>
                <a:tab pos="692150" algn="l"/>
                <a:tab pos="1082675" algn="l"/>
              </a:tabLst>
            </a:pPr>
            <a:r>
              <a:rPr lang="en-US" sz="2800"/>
              <a:t>	 –  only 43 Second Requests issued by the FTC.</a:t>
            </a:r>
          </a:p>
          <a:p>
            <a:pPr marL="234950" algn="l">
              <a:tabLst>
                <a:tab pos="234950" algn="l"/>
                <a:tab pos="692150" algn="l"/>
                <a:tab pos="1082675" algn="l"/>
              </a:tabLst>
            </a:pPr>
            <a:r>
              <a:rPr lang="en-US" sz="2800"/>
              <a:t>	 –  only 55 Second Requests issued by the DOJ.</a:t>
            </a:r>
            <a:endParaRPr lang="en-US" sz="3300"/>
          </a:p>
          <a:p>
            <a:pPr marL="234950" algn="l">
              <a:tabLst>
                <a:tab pos="234950" algn="l"/>
                <a:tab pos="692150" algn="l"/>
                <a:tab pos="1082675" algn="l"/>
              </a:tabLst>
            </a:pPr>
            <a:endParaRPr lang="en-US" sz="2000"/>
          </a:p>
          <a:p>
            <a:pPr marL="234950" algn="l">
              <a:tabLst>
                <a:tab pos="234950" algn="l"/>
                <a:tab pos="692150" algn="l"/>
                <a:tab pos="1082675" algn="l"/>
              </a:tabLst>
            </a:pPr>
            <a:r>
              <a:rPr lang="en-US" sz="3200"/>
              <a:t>• 	As a matter of course, less than 5% of merger 		cases result in the issuance of Second Requests.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solidFill>
                  <a:srgbClr val="000000"/>
                </a:solidFill>
                <a:effectLst>
                  <a:outerShdw blurRad="38100" dist="38100" dir="2700000" algn="tl">
                    <a:srgbClr val="C0C0C0"/>
                  </a:outerShdw>
                </a:effectLst>
              </a:rPr>
              <a:t>HSR ACT IN BRIEF</a:t>
            </a:r>
          </a:p>
        </p:txBody>
      </p:sp>
      <p:sp>
        <p:nvSpPr>
          <p:cNvPr id="136195" name="Text Box 3"/>
          <p:cNvSpPr txBox="1">
            <a:spLocks noChangeArrowheads="1"/>
          </p:cNvSpPr>
          <p:nvPr/>
        </p:nvSpPr>
        <p:spPr bwMode="auto">
          <a:xfrm>
            <a:off x="457200" y="1730375"/>
            <a:ext cx="8686800" cy="2773363"/>
          </a:xfrm>
          <a:prstGeom prst="rect">
            <a:avLst/>
          </a:prstGeom>
          <a:noFill/>
          <a:ln w="9525">
            <a:noFill/>
            <a:miter lim="800000"/>
            <a:headEnd/>
            <a:tailEnd/>
          </a:ln>
          <a:effectLst/>
        </p:spPr>
        <p:txBody>
          <a:bodyPr>
            <a:spAutoFit/>
          </a:bodyPr>
          <a:lstStyle/>
          <a:p>
            <a:pPr marL="234950" algn="l">
              <a:spcBef>
                <a:spcPct val="50000"/>
              </a:spcBef>
              <a:tabLst>
                <a:tab pos="692150" algn="l"/>
              </a:tabLst>
            </a:pPr>
            <a:r>
              <a:rPr lang="en-US" sz="3200" u="sng">
                <a:solidFill>
                  <a:srgbClr val="000000"/>
                </a:solidFill>
              </a:rPr>
              <a:t>Purpose:</a:t>
            </a:r>
            <a:endParaRPr lang="en-US" sz="3200">
              <a:solidFill>
                <a:srgbClr val="000000"/>
              </a:solidFill>
            </a:endParaRPr>
          </a:p>
          <a:p>
            <a:pPr marL="234950" algn="l">
              <a:spcBef>
                <a:spcPct val="50000"/>
              </a:spcBef>
              <a:tabLst>
                <a:tab pos="692150" algn="l"/>
              </a:tabLst>
            </a:pPr>
            <a:r>
              <a:rPr lang="en-US" sz="3200">
                <a:solidFill>
                  <a:srgbClr val="000000"/>
                </a:solidFill>
              </a:rPr>
              <a:t>•	Provides antitrust enforcement agencies with 		the opportunity to review transactions </a:t>
            </a:r>
            <a:r>
              <a:rPr lang="en-US" sz="3200" i="1">
                <a:solidFill>
                  <a:srgbClr val="000000"/>
                </a:solidFill>
              </a:rPr>
              <a:t>before 		they occur</a:t>
            </a:r>
            <a:r>
              <a:rPr lang="en-US" sz="3200">
                <a:solidFill>
                  <a:srgbClr val="000000"/>
                </a:solidFill>
              </a:rPr>
              <a:t> and take appropriate preventive 		measures.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457200" y="696913"/>
            <a:ext cx="8686800" cy="671512"/>
          </a:xfrm>
          <a:prstGeom prst="rect">
            <a:avLst/>
          </a:prstGeom>
          <a:noFill/>
          <a:ln w="9525">
            <a:noFill/>
            <a:miter lim="800000"/>
            <a:headEnd/>
            <a:tailEnd/>
          </a:ln>
          <a:effectLst/>
        </p:spPr>
        <p:txBody>
          <a:bodyPr>
            <a:spAutoFit/>
          </a:bodyPr>
          <a:lstStyle/>
          <a:p>
            <a:pPr>
              <a:lnSpc>
                <a:spcPct val="50000"/>
              </a:lnSpc>
              <a:spcBef>
                <a:spcPct val="50000"/>
              </a:spcBef>
            </a:pPr>
            <a:endParaRPr lang="en-US" i="1"/>
          </a:p>
          <a:p>
            <a:pPr>
              <a:lnSpc>
                <a:spcPct val="50000"/>
              </a:lnSpc>
              <a:spcBef>
                <a:spcPct val="50000"/>
              </a:spcBef>
            </a:pPr>
            <a:r>
              <a:rPr lang="en-US" sz="2600" b="1" i="1">
                <a:effectLst>
                  <a:outerShdw blurRad="38100" dist="38100" dir="2700000" algn="tl">
                    <a:srgbClr val="C0C0C0"/>
                  </a:outerShdw>
                </a:effectLst>
              </a:rPr>
              <a:t>OBJECTIVES IN ISSUING SECOND REQUESTS</a:t>
            </a:r>
            <a:endParaRPr lang="en-US" i="1"/>
          </a:p>
        </p:txBody>
      </p:sp>
      <p:sp>
        <p:nvSpPr>
          <p:cNvPr id="104451" name="Text Box 3"/>
          <p:cNvSpPr txBox="1">
            <a:spLocks noChangeArrowheads="1"/>
          </p:cNvSpPr>
          <p:nvPr/>
        </p:nvSpPr>
        <p:spPr bwMode="auto">
          <a:xfrm>
            <a:off x="457200" y="1778000"/>
            <a:ext cx="8686800" cy="5026025"/>
          </a:xfrm>
          <a:prstGeom prst="rect">
            <a:avLst/>
          </a:prstGeom>
          <a:noFill/>
          <a:ln w="9525">
            <a:noFill/>
            <a:miter lim="800000"/>
            <a:headEnd/>
            <a:tailEnd/>
          </a:ln>
          <a:effectLst/>
        </p:spPr>
        <p:txBody>
          <a:bodyPr>
            <a:spAutoFit/>
          </a:bodyPr>
          <a:lstStyle/>
          <a:p>
            <a:pPr marL="234950" algn="l">
              <a:tabLst>
                <a:tab pos="234950" algn="l"/>
                <a:tab pos="742950" algn="l"/>
                <a:tab pos="1147763" algn="l"/>
              </a:tabLst>
            </a:pPr>
            <a:r>
              <a:rPr lang="en-US"/>
              <a:t>• 	Gather information relevant to merger investigation.</a:t>
            </a:r>
            <a:endParaRPr lang="en-US" sz="2200"/>
          </a:p>
          <a:p>
            <a:pPr marL="234950" algn="l">
              <a:tabLst>
                <a:tab pos="234950" algn="l"/>
                <a:tab pos="742950" algn="l"/>
                <a:tab pos="1147763" algn="l"/>
              </a:tabLst>
            </a:pPr>
            <a:r>
              <a:rPr lang="en-US" sz="2000"/>
              <a:t>	 –	Information on pricing of relevant service or product</a:t>
            </a:r>
          </a:p>
          <a:p>
            <a:pPr marL="234950" algn="l">
              <a:tabLst>
                <a:tab pos="234950" algn="l"/>
                <a:tab pos="742950" algn="l"/>
                <a:tab pos="1147763" algn="l"/>
              </a:tabLst>
            </a:pPr>
            <a:r>
              <a:rPr lang="en-US" sz="2000"/>
              <a:t>	 – 	Information on scope of relevant market</a:t>
            </a:r>
          </a:p>
          <a:p>
            <a:pPr marL="234950" algn="l">
              <a:tabLst>
                <a:tab pos="234950" algn="l"/>
                <a:tab pos="742950" algn="l"/>
                <a:tab pos="1147763" algn="l"/>
              </a:tabLst>
            </a:pPr>
            <a:r>
              <a:rPr lang="en-US" sz="2000"/>
              <a:t>	 – 	Market share information</a:t>
            </a:r>
          </a:p>
          <a:p>
            <a:pPr marL="234950" algn="l">
              <a:tabLst>
                <a:tab pos="234950" algn="l"/>
                <a:tab pos="742950" algn="l"/>
                <a:tab pos="1147763" algn="l"/>
              </a:tabLst>
            </a:pPr>
            <a:r>
              <a:rPr lang="en-US" sz="2000"/>
              <a:t>	 – 	Documents relating to analysis of competition</a:t>
            </a:r>
          </a:p>
          <a:p>
            <a:pPr marL="234950" algn="l">
              <a:tabLst>
                <a:tab pos="234950" algn="l"/>
                <a:tab pos="742950" algn="l"/>
                <a:tab pos="1147763" algn="l"/>
              </a:tabLst>
            </a:pPr>
            <a:r>
              <a:rPr lang="en-US" sz="2000"/>
              <a:t>	 –	Information relevant to product output</a:t>
            </a:r>
            <a:endParaRPr lang="en-US" sz="2200"/>
          </a:p>
          <a:p>
            <a:pPr marL="234950" algn="l">
              <a:tabLst>
                <a:tab pos="234950" algn="l"/>
                <a:tab pos="742950" algn="l"/>
                <a:tab pos="1147763" algn="l"/>
              </a:tabLst>
            </a:pPr>
            <a:endParaRPr lang="en-US" sz="2200"/>
          </a:p>
          <a:p>
            <a:pPr marL="234950" algn="l">
              <a:tabLst>
                <a:tab pos="234950" algn="l"/>
                <a:tab pos="742950" algn="l"/>
                <a:tab pos="1147763" algn="l"/>
              </a:tabLst>
            </a:pPr>
            <a:r>
              <a:rPr lang="en-US"/>
              <a:t>• 	Extend HSR “waiting period” in order to have enough time to 	complete review of merger in a thoughtful and proper manner.</a:t>
            </a:r>
            <a:endParaRPr lang="en-US" sz="2200"/>
          </a:p>
          <a:p>
            <a:pPr marL="234950" algn="l">
              <a:tabLst>
                <a:tab pos="234950" algn="l"/>
                <a:tab pos="742950" algn="l"/>
                <a:tab pos="1147763" algn="l"/>
              </a:tabLst>
            </a:pPr>
            <a:endParaRPr lang="en-US" sz="2200"/>
          </a:p>
          <a:p>
            <a:pPr marL="234950" algn="l">
              <a:tabLst>
                <a:tab pos="234950" algn="l"/>
                <a:tab pos="742950" algn="l"/>
                <a:tab pos="1147763" algn="l"/>
              </a:tabLst>
            </a:pPr>
            <a:r>
              <a:rPr lang="en-US"/>
              <a:t>• 	NOT TO PUNISH MERGING PARTIES IN ORDER TO 		RUN UP COSTS!!!</a:t>
            </a:r>
            <a:endParaRPr lang="en-US" sz="2200"/>
          </a:p>
          <a:p>
            <a:pPr marL="234950" algn="l">
              <a:tabLst>
                <a:tab pos="234950" algn="l"/>
                <a:tab pos="742950" algn="l"/>
                <a:tab pos="1147763" algn="l"/>
              </a:tabLst>
            </a:pPr>
            <a:r>
              <a:rPr lang="en-US" sz="2000"/>
              <a:t>	 – 	Antitrust enforcers will be sensitive to over burdening parties, if parties 		can </a:t>
            </a:r>
            <a:r>
              <a:rPr lang="en-US" sz="2000" i="1"/>
              <a:t>demonstrate</a:t>
            </a:r>
            <a:r>
              <a:rPr lang="en-US" sz="2000"/>
              <a:t> that compliance 	with request for particular information 		will be problematic.</a:t>
            </a:r>
            <a:endParaRPr lang="en-US" sz="22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457200" y="696913"/>
            <a:ext cx="8686800" cy="1084262"/>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SECOND REQUESTS -- </a:t>
            </a:r>
          </a:p>
          <a:p>
            <a:pPr>
              <a:lnSpc>
                <a:spcPct val="50000"/>
              </a:lnSpc>
              <a:spcBef>
                <a:spcPct val="50000"/>
              </a:spcBef>
            </a:pPr>
            <a:r>
              <a:rPr lang="en-US" sz="2600" b="1" i="1">
                <a:effectLst>
                  <a:outerShdw blurRad="38100" dist="38100" dir="2700000" algn="tl">
                    <a:srgbClr val="C0C0C0"/>
                  </a:outerShdw>
                </a:effectLst>
              </a:rPr>
              <a:t>DEALING WITH ANTITRUST ENFORCERS</a:t>
            </a:r>
          </a:p>
        </p:txBody>
      </p:sp>
      <p:sp>
        <p:nvSpPr>
          <p:cNvPr id="105475" name="Text Box 3"/>
          <p:cNvSpPr txBox="1">
            <a:spLocks noChangeArrowheads="1"/>
          </p:cNvSpPr>
          <p:nvPr/>
        </p:nvSpPr>
        <p:spPr bwMode="auto">
          <a:xfrm>
            <a:off x="457200" y="2047875"/>
            <a:ext cx="8686800" cy="4627563"/>
          </a:xfrm>
          <a:prstGeom prst="rect">
            <a:avLst/>
          </a:prstGeom>
          <a:noFill/>
          <a:ln w="9525">
            <a:noFill/>
            <a:miter lim="800000"/>
            <a:headEnd/>
            <a:tailEnd/>
          </a:ln>
          <a:effectLst/>
        </p:spPr>
        <p:txBody>
          <a:bodyPr>
            <a:spAutoFit/>
          </a:bodyPr>
          <a:lstStyle/>
          <a:p>
            <a:pPr marL="234950" algn="l">
              <a:tabLst>
                <a:tab pos="234950" algn="l"/>
                <a:tab pos="692150" algn="l"/>
                <a:tab pos="1030288" algn="l"/>
              </a:tabLst>
            </a:pPr>
            <a:r>
              <a:rPr lang="en-US"/>
              <a:t>• 	Antitrust enforcers are public servants and are reviewing the 		proposed deal to see if it will likely result in consumer 		harm.</a:t>
            </a:r>
          </a:p>
          <a:p>
            <a:pPr marL="234950" algn="l">
              <a:tabLst>
                <a:tab pos="234950" algn="l"/>
                <a:tab pos="692150" algn="l"/>
                <a:tab pos="1030288" algn="l"/>
              </a:tabLst>
            </a:pPr>
            <a:endParaRPr lang="en-US"/>
          </a:p>
          <a:p>
            <a:pPr marL="234950" algn="l">
              <a:tabLst>
                <a:tab pos="234950" algn="l"/>
                <a:tab pos="692150" algn="l"/>
                <a:tab pos="1030288" algn="l"/>
              </a:tabLst>
            </a:pPr>
            <a:r>
              <a:rPr lang="en-US"/>
              <a:t>• 	Antitrust enforcers -- at least in investigation stage -- should not 	be treated as adverse parties representing private interests.</a:t>
            </a:r>
          </a:p>
          <a:p>
            <a:pPr marL="234950" algn="l">
              <a:tabLst>
                <a:tab pos="234950" algn="l"/>
                <a:tab pos="692150" algn="l"/>
                <a:tab pos="1030288" algn="l"/>
              </a:tabLst>
            </a:pPr>
            <a:r>
              <a:rPr lang="en-US" sz="2000"/>
              <a:t>	 – 	Motives of antitrust enforcers are different than motives of private 			litigants, which, for example, may be to increase costs in order to gain 			favorable settlement.</a:t>
            </a:r>
            <a:endParaRPr lang="en-US"/>
          </a:p>
          <a:p>
            <a:pPr marL="234950" algn="l">
              <a:tabLst>
                <a:tab pos="234950" algn="l"/>
                <a:tab pos="692150" algn="l"/>
                <a:tab pos="1030288" algn="l"/>
              </a:tabLst>
            </a:pPr>
            <a:endParaRPr lang="en-US"/>
          </a:p>
          <a:p>
            <a:pPr marL="234950" algn="l">
              <a:tabLst>
                <a:tab pos="234950" algn="l"/>
                <a:tab pos="692150" algn="l"/>
                <a:tab pos="1030288" algn="l"/>
              </a:tabLst>
            </a:pPr>
            <a:r>
              <a:rPr lang="en-US"/>
              <a:t>• 	Do not create “enemy” of antitrust enforcers even if they are 		being unreasonable.</a:t>
            </a:r>
          </a:p>
          <a:p>
            <a:pPr marL="234950" algn="l">
              <a:tabLst>
                <a:tab pos="234950" algn="l"/>
                <a:tab pos="692150" algn="l"/>
                <a:tab pos="1030288" algn="l"/>
              </a:tabLst>
            </a:pPr>
            <a:r>
              <a:rPr lang="en-US" sz="2200"/>
              <a:t>	 </a:t>
            </a:r>
            <a:r>
              <a:rPr lang="en-US" sz="2000"/>
              <a:t>– 	Remember to be courteous in negotiations.</a:t>
            </a:r>
            <a:endParaRPr lang="en-US" sz="22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457200" y="696913"/>
            <a:ext cx="8686800" cy="671512"/>
          </a:xfrm>
          <a:prstGeom prst="rect">
            <a:avLst/>
          </a:prstGeom>
          <a:noFill/>
          <a:ln w="9525">
            <a:noFill/>
            <a:miter lim="800000"/>
            <a:headEnd/>
            <a:tailEnd/>
          </a:ln>
          <a:effectLst/>
        </p:spPr>
        <p:txBody>
          <a:bodyPr>
            <a:spAutoFit/>
          </a:bodyPr>
          <a:lstStyle/>
          <a:p>
            <a:pPr>
              <a:lnSpc>
                <a:spcPct val="50000"/>
              </a:lnSpc>
              <a:spcBef>
                <a:spcPct val="50000"/>
              </a:spcBef>
            </a:pPr>
            <a:endParaRPr lang="en-US" i="1"/>
          </a:p>
          <a:p>
            <a:pPr>
              <a:lnSpc>
                <a:spcPct val="50000"/>
              </a:lnSpc>
              <a:spcBef>
                <a:spcPct val="50000"/>
              </a:spcBef>
            </a:pPr>
            <a:r>
              <a:rPr lang="en-US" sz="2600" b="1" i="1">
                <a:effectLst>
                  <a:outerShdw blurRad="38100" dist="38100" dir="2700000" algn="tl">
                    <a:srgbClr val="C0C0C0"/>
                  </a:outerShdw>
                </a:effectLst>
              </a:rPr>
              <a:t>HIERARCHY OF FEDERAL ANTITRUST ENFORCERS</a:t>
            </a:r>
            <a:endParaRPr lang="en-US" i="1"/>
          </a:p>
        </p:txBody>
      </p:sp>
      <p:sp>
        <p:nvSpPr>
          <p:cNvPr id="106499" name="Text Box 3"/>
          <p:cNvSpPr txBox="1">
            <a:spLocks noChangeArrowheads="1"/>
          </p:cNvSpPr>
          <p:nvPr/>
        </p:nvSpPr>
        <p:spPr bwMode="auto">
          <a:xfrm>
            <a:off x="457200" y="1778000"/>
            <a:ext cx="8686800" cy="4513263"/>
          </a:xfrm>
          <a:prstGeom prst="rect">
            <a:avLst/>
          </a:prstGeom>
          <a:noFill/>
          <a:ln w="9525">
            <a:noFill/>
            <a:miter lim="800000"/>
            <a:headEnd/>
            <a:tailEnd/>
          </a:ln>
          <a:effectLst/>
        </p:spPr>
        <p:txBody>
          <a:bodyPr>
            <a:spAutoFit/>
          </a:bodyPr>
          <a:lstStyle/>
          <a:p>
            <a:pPr marL="234950" algn="l">
              <a:tabLst>
                <a:tab pos="234950" algn="l"/>
                <a:tab pos="692150" algn="l"/>
                <a:tab pos="965200" algn="l"/>
              </a:tabLst>
            </a:pPr>
            <a:r>
              <a:rPr lang="en-US" sz="2000"/>
              <a:t>• 	Staff attorneys at DOJ/FTC will be persons given day-to-day responsibilities 	for merger review.</a:t>
            </a:r>
          </a:p>
          <a:p>
            <a:pPr marL="234950" algn="l">
              <a:tabLst>
                <a:tab pos="234950" algn="l"/>
                <a:tab pos="692150" algn="l"/>
                <a:tab pos="965200" algn="l"/>
              </a:tabLst>
            </a:pPr>
            <a:r>
              <a:rPr lang="en-US" sz="1800"/>
              <a:t>	–  May be junior lawyer.</a:t>
            </a:r>
          </a:p>
          <a:p>
            <a:pPr marL="234950" algn="l">
              <a:tabLst>
                <a:tab pos="234950" algn="l"/>
                <a:tab pos="692150" algn="l"/>
                <a:tab pos="965200" algn="l"/>
              </a:tabLst>
            </a:pPr>
            <a:r>
              <a:rPr lang="en-US" sz="1800"/>
              <a:t>	–  Staff will recommend how to proceed with investigation to superiors, who are 			responsible for deciding to issue Second Request. </a:t>
            </a:r>
          </a:p>
          <a:p>
            <a:pPr marL="234950" algn="l">
              <a:tabLst>
                <a:tab pos="234950" algn="l"/>
                <a:tab pos="692150" algn="l"/>
                <a:tab pos="965200" algn="l"/>
              </a:tabLst>
            </a:pPr>
            <a:r>
              <a:rPr lang="en-US" sz="1800"/>
              <a:t>	– 	Staff will, if Second Request is issued, draft closing memorandum that will 			recommend what type, if any, action should be taken.</a:t>
            </a:r>
            <a:r>
              <a:rPr lang="en-US" sz="2000"/>
              <a:t>	</a:t>
            </a:r>
          </a:p>
          <a:p>
            <a:pPr marL="234950" algn="l">
              <a:tabLst>
                <a:tab pos="234950" algn="l"/>
                <a:tab pos="692150" algn="l"/>
                <a:tab pos="965200" algn="l"/>
              </a:tabLst>
            </a:pPr>
            <a:r>
              <a:rPr lang="en-US" sz="2000"/>
              <a:t>		</a:t>
            </a:r>
          </a:p>
          <a:p>
            <a:pPr marL="234950" algn="l">
              <a:tabLst>
                <a:tab pos="234950" algn="l"/>
                <a:tab pos="692150" algn="l"/>
                <a:tab pos="965200" algn="l"/>
              </a:tabLst>
            </a:pPr>
            <a:r>
              <a:rPr lang="en-US" sz="2000"/>
              <a:t>• 	Staff attorneys will report to senior attorneys, e.g, Section Chiefs, DOJ 		Director of Merger Enforcement, FTC Chief of Bureau of Competition.</a:t>
            </a:r>
          </a:p>
          <a:p>
            <a:pPr marL="234950" algn="l">
              <a:tabLst>
                <a:tab pos="234950" algn="l"/>
                <a:tab pos="692150" algn="l"/>
                <a:tab pos="965200" algn="l"/>
              </a:tabLst>
            </a:pPr>
            <a:r>
              <a:rPr lang="en-US" sz="1800"/>
              <a:t>	– 	These are persons who will decide whether Second Request should be issued.</a:t>
            </a:r>
            <a:endParaRPr lang="en-US" sz="2000"/>
          </a:p>
          <a:p>
            <a:pPr marL="234950" algn="l">
              <a:tabLst>
                <a:tab pos="234950" algn="l"/>
                <a:tab pos="692150" algn="l"/>
                <a:tab pos="965200" algn="l"/>
              </a:tabLst>
            </a:pPr>
            <a:endParaRPr lang="en-US" sz="2000"/>
          </a:p>
          <a:p>
            <a:pPr marL="234950" algn="l">
              <a:tabLst>
                <a:tab pos="234950" algn="l"/>
                <a:tab pos="692150" algn="l"/>
                <a:tab pos="965200" algn="l"/>
              </a:tabLst>
            </a:pPr>
            <a:r>
              <a:rPr lang="en-US" sz="2000"/>
              <a:t>• 	Ultimate responsibility for determining federal agency action will lie with </a:t>
            </a:r>
          </a:p>
          <a:p>
            <a:pPr marL="234950" algn="l">
              <a:tabLst>
                <a:tab pos="234950" algn="l"/>
                <a:tab pos="692150" algn="l"/>
                <a:tab pos="965200" algn="l"/>
              </a:tabLst>
            </a:pPr>
            <a:r>
              <a:rPr lang="en-US" sz="2000"/>
              <a:t>	executive personnel at antitrust agencies -- FTC Commissioners, AAG in 		Charge of Antitrust Division.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457200" y="696913"/>
            <a:ext cx="8686800" cy="1068387"/>
          </a:xfrm>
          <a:prstGeom prst="rect">
            <a:avLst/>
          </a:prstGeom>
          <a:noFill/>
          <a:ln w="9525">
            <a:noFill/>
            <a:miter lim="800000"/>
            <a:headEnd/>
            <a:tailEnd/>
          </a:ln>
          <a:effectLst/>
        </p:spPr>
        <p:txBody>
          <a:bodyPr>
            <a:spAutoFit/>
          </a:bodyPr>
          <a:lstStyle/>
          <a:p>
            <a:pPr>
              <a:lnSpc>
                <a:spcPct val="50000"/>
              </a:lnSpc>
              <a:spcBef>
                <a:spcPct val="50000"/>
              </a:spcBef>
            </a:pPr>
            <a:endParaRPr lang="en-US" i="1" u="sng"/>
          </a:p>
          <a:p>
            <a:pPr>
              <a:lnSpc>
                <a:spcPct val="50000"/>
              </a:lnSpc>
              <a:spcBef>
                <a:spcPct val="50000"/>
              </a:spcBef>
            </a:pPr>
            <a:r>
              <a:rPr lang="en-US" sz="2600" b="1" i="1">
                <a:effectLst>
                  <a:outerShdw blurRad="38100" dist="38100" dir="2700000" algn="tl">
                    <a:srgbClr val="C0C0C0"/>
                  </a:outerShdw>
                </a:effectLst>
              </a:rPr>
              <a:t>TECHNIQUES FOR STEMMING OFF </a:t>
            </a:r>
          </a:p>
          <a:p>
            <a:pPr>
              <a:lnSpc>
                <a:spcPct val="50000"/>
              </a:lnSpc>
              <a:spcBef>
                <a:spcPct val="50000"/>
              </a:spcBef>
            </a:pPr>
            <a:r>
              <a:rPr lang="en-US" sz="2600" b="1" i="1">
                <a:effectLst>
                  <a:outerShdw blurRad="38100" dist="38100" dir="2700000" algn="tl">
                    <a:srgbClr val="C0C0C0"/>
                  </a:outerShdw>
                </a:effectLst>
              </a:rPr>
              <a:t>SECOND REQUEST</a:t>
            </a:r>
            <a:endParaRPr lang="en-US" i="1" u="sng"/>
          </a:p>
        </p:txBody>
      </p:sp>
      <p:sp>
        <p:nvSpPr>
          <p:cNvPr id="107523" name="Text Box 3"/>
          <p:cNvSpPr txBox="1">
            <a:spLocks noChangeArrowheads="1"/>
          </p:cNvSpPr>
          <p:nvPr/>
        </p:nvSpPr>
        <p:spPr bwMode="auto">
          <a:xfrm>
            <a:off x="457200" y="1820863"/>
            <a:ext cx="8686800" cy="5029200"/>
          </a:xfrm>
          <a:prstGeom prst="rect">
            <a:avLst/>
          </a:prstGeom>
          <a:noFill/>
          <a:ln w="9525">
            <a:noFill/>
            <a:miter lim="800000"/>
            <a:headEnd/>
            <a:tailEnd/>
          </a:ln>
          <a:effectLst/>
        </p:spPr>
        <p:txBody>
          <a:bodyPr>
            <a:spAutoFit/>
          </a:bodyPr>
          <a:lstStyle/>
          <a:p>
            <a:pPr marL="234950" algn="l">
              <a:tabLst>
                <a:tab pos="234950" algn="l"/>
                <a:tab pos="692150" algn="l"/>
                <a:tab pos="965200" algn="l"/>
                <a:tab pos="1317625" algn="l"/>
                <a:tab pos="1539875" algn="l"/>
              </a:tabLst>
            </a:pPr>
            <a:r>
              <a:rPr lang="en-US" sz="2200"/>
              <a:t>• 	Be credible - Do not make statements that certain “high ranking” 		executives cannot be searched because they are “too busy.”</a:t>
            </a:r>
            <a:endParaRPr lang="en-US" sz="2000"/>
          </a:p>
          <a:p>
            <a:pPr marL="234950" algn="l">
              <a:tabLst>
                <a:tab pos="234950" algn="l"/>
                <a:tab pos="692150" algn="l"/>
                <a:tab pos="965200" algn="l"/>
                <a:tab pos="1317625" algn="l"/>
                <a:tab pos="1539875" algn="l"/>
              </a:tabLst>
            </a:pPr>
            <a:endParaRPr lang="en-US" sz="1800"/>
          </a:p>
          <a:p>
            <a:pPr marL="234950" algn="l">
              <a:tabLst>
                <a:tab pos="234950" algn="l"/>
                <a:tab pos="692150" algn="l"/>
                <a:tab pos="965200" algn="l"/>
                <a:tab pos="1317625" algn="l"/>
                <a:tab pos="1539875" algn="l"/>
              </a:tabLst>
            </a:pPr>
            <a:r>
              <a:rPr lang="en-US" sz="2200"/>
              <a:t>• 	Contact enforcers if transaction is noted by media.</a:t>
            </a:r>
            <a:endParaRPr lang="en-US" sz="2000"/>
          </a:p>
          <a:p>
            <a:pPr marL="234950" algn="l">
              <a:tabLst>
                <a:tab pos="234950" algn="l"/>
                <a:tab pos="692150" algn="l"/>
                <a:tab pos="965200" algn="l"/>
                <a:tab pos="1317625" algn="l"/>
                <a:tab pos="1539875" algn="l"/>
              </a:tabLst>
            </a:pPr>
            <a:r>
              <a:rPr lang="en-US" sz="2000"/>
              <a:t>	– 	Risky: could make enforcers interested, but probably good idea if 			transaction will likely raise competitive concerns.</a:t>
            </a:r>
          </a:p>
          <a:p>
            <a:pPr marL="234950" algn="l">
              <a:tabLst>
                <a:tab pos="234950" algn="l"/>
                <a:tab pos="692150" algn="l"/>
                <a:tab pos="965200" algn="l"/>
                <a:tab pos="1317625" algn="l"/>
                <a:tab pos="1539875" algn="l"/>
              </a:tabLst>
            </a:pPr>
            <a:r>
              <a:rPr lang="en-US" sz="2000"/>
              <a:t>			• 	signals willingness to work with antitrust enforcers on deal</a:t>
            </a:r>
          </a:p>
          <a:p>
            <a:pPr marL="234950" algn="l">
              <a:tabLst>
                <a:tab pos="234950" algn="l"/>
                <a:tab pos="692150" algn="l"/>
                <a:tab pos="965200" algn="l"/>
                <a:tab pos="1317625" algn="l"/>
                <a:tab pos="1539875" algn="l"/>
              </a:tabLst>
            </a:pPr>
            <a:r>
              <a:rPr lang="en-US" sz="2000"/>
              <a:t>			• 	may want to do if merger will lead to concentrated market or there 				are problematic 4(c) documents</a:t>
            </a:r>
          </a:p>
          <a:p>
            <a:pPr marL="234950" algn="l">
              <a:tabLst>
                <a:tab pos="234950" algn="l"/>
                <a:tab pos="692150" algn="l"/>
                <a:tab pos="965200" algn="l"/>
                <a:tab pos="1317625" algn="l"/>
                <a:tab pos="1539875" algn="l"/>
              </a:tabLst>
            </a:pPr>
            <a:endParaRPr lang="en-US" sz="1800"/>
          </a:p>
          <a:p>
            <a:pPr marL="234950" algn="l">
              <a:tabLst>
                <a:tab pos="234950" algn="l"/>
                <a:tab pos="692150" algn="l"/>
                <a:tab pos="965200" algn="l"/>
                <a:tab pos="1317625" algn="l"/>
                <a:tab pos="1539875" algn="l"/>
              </a:tabLst>
            </a:pPr>
            <a:r>
              <a:rPr lang="en-US" sz="2200"/>
              <a:t>• 	Provide voluntary information to antitrust enforcers if requested.</a:t>
            </a:r>
            <a:endParaRPr lang="en-US" sz="2000"/>
          </a:p>
          <a:p>
            <a:pPr marL="234950" algn="l">
              <a:tabLst>
                <a:tab pos="234950" algn="l"/>
                <a:tab pos="692150" algn="l"/>
                <a:tab pos="965200" algn="l"/>
                <a:tab pos="1317625" algn="l"/>
                <a:tab pos="1539875" algn="l"/>
              </a:tabLst>
            </a:pPr>
            <a:r>
              <a:rPr lang="en-US" sz="2000"/>
              <a:t>	– 	Provide information quickly because of “waiting period” constraints.</a:t>
            </a:r>
          </a:p>
          <a:p>
            <a:pPr marL="234950" algn="l">
              <a:tabLst>
                <a:tab pos="234950" algn="l"/>
                <a:tab pos="692150" algn="l"/>
                <a:tab pos="965200" algn="l"/>
                <a:tab pos="1317625" algn="l"/>
                <a:tab pos="1539875" algn="l"/>
              </a:tabLst>
            </a:pPr>
            <a:r>
              <a:rPr lang="en-US" sz="2000"/>
              <a:t> 	– 	Request confidentiality protection for any competitively-sensitive or</a:t>
            </a:r>
          </a:p>
          <a:p>
            <a:pPr marL="234950" algn="l">
              <a:tabLst>
                <a:tab pos="234950" algn="l"/>
                <a:tab pos="692150" algn="l"/>
                <a:tab pos="965200" algn="l"/>
                <a:tab pos="1317625" algn="l"/>
                <a:tab pos="1539875" algn="l"/>
              </a:tabLst>
            </a:pPr>
            <a:r>
              <a:rPr lang="en-US" sz="2000"/>
              <a:t>		proprietary information furnished voluntarily.</a:t>
            </a:r>
          </a:p>
          <a:p>
            <a:pPr marL="234950" algn="l">
              <a:tabLst>
                <a:tab pos="234950" algn="l"/>
                <a:tab pos="692150" algn="l"/>
                <a:tab pos="965200" algn="l"/>
                <a:tab pos="1317625" algn="l"/>
                <a:tab pos="1539875" algn="l"/>
              </a:tabLst>
            </a:pPr>
            <a:r>
              <a:rPr lang="en-US" sz="2000"/>
              <a:t>	– 	Do not “dump boatloads” of information, but provide that which is most</a:t>
            </a:r>
          </a:p>
          <a:p>
            <a:pPr marL="234950" algn="l">
              <a:tabLst>
                <a:tab pos="234950" algn="l"/>
                <a:tab pos="692150" algn="l"/>
                <a:tab pos="965200" algn="l"/>
                <a:tab pos="1317625" algn="l"/>
                <a:tab pos="1539875" algn="l"/>
              </a:tabLst>
            </a:pPr>
            <a:r>
              <a:rPr lang="en-US" sz="2000"/>
              <a:t>		relevant to antitrust enforcer’s investigation.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457200" y="696913"/>
            <a:ext cx="8686800" cy="1068387"/>
          </a:xfrm>
          <a:prstGeom prst="rect">
            <a:avLst/>
          </a:prstGeom>
          <a:noFill/>
          <a:ln w="9525">
            <a:noFill/>
            <a:miter lim="800000"/>
            <a:headEnd/>
            <a:tailEnd/>
          </a:ln>
          <a:effectLst/>
        </p:spPr>
        <p:txBody>
          <a:bodyPr>
            <a:spAutoFit/>
          </a:bodyPr>
          <a:lstStyle/>
          <a:p>
            <a:pPr>
              <a:lnSpc>
                <a:spcPct val="50000"/>
              </a:lnSpc>
              <a:spcBef>
                <a:spcPct val="50000"/>
              </a:spcBef>
            </a:pPr>
            <a:endParaRPr lang="en-US" i="1" u="sng"/>
          </a:p>
          <a:p>
            <a:pPr>
              <a:lnSpc>
                <a:spcPct val="50000"/>
              </a:lnSpc>
              <a:spcBef>
                <a:spcPct val="50000"/>
              </a:spcBef>
            </a:pPr>
            <a:r>
              <a:rPr lang="en-US" sz="2600" b="1" i="1">
                <a:effectLst>
                  <a:outerShdw blurRad="38100" dist="38100" dir="2700000" algn="tl">
                    <a:srgbClr val="C0C0C0"/>
                  </a:outerShdw>
                </a:effectLst>
              </a:rPr>
              <a:t>TECHNIQUES FOR STEMMING OFF </a:t>
            </a:r>
          </a:p>
          <a:p>
            <a:pPr>
              <a:lnSpc>
                <a:spcPct val="50000"/>
              </a:lnSpc>
              <a:spcBef>
                <a:spcPct val="50000"/>
              </a:spcBef>
            </a:pPr>
            <a:r>
              <a:rPr lang="en-US" sz="2600" b="1" i="1">
                <a:effectLst>
                  <a:outerShdw blurRad="38100" dist="38100" dir="2700000" algn="tl">
                    <a:srgbClr val="C0C0C0"/>
                  </a:outerShdw>
                </a:effectLst>
              </a:rPr>
              <a:t>SECOND REQUEST</a:t>
            </a:r>
          </a:p>
        </p:txBody>
      </p:sp>
      <p:sp>
        <p:nvSpPr>
          <p:cNvPr id="108547" name="Text Box 3"/>
          <p:cNvSpPr txBox="1">
            <a:spLocks noChangeArrowheads="1"/>
          </p:cNvSpPr>
          <p:nvPr/>
        </p:nvSpPr>
        <p:spPr bwMode="auto">
          <a:xfrm>
            <a:off x="457200" y="2060575"/>
            <a:ext cx="8686800" cy="3844925"/>
          </a:xfrm>
          <a:prstGeom prst="rect">
            <a:avLst/>
          </a:prstGeom>
          <a:noFill/>
          <a:ln w="9525">
            <a:noFill/>
            <a:miter lim="800000"/>
            <a:headEnd/>
            <a:tailEnd/>
          </a:ln>
          <a:effectLst/>
        </p:spPr>
        <p:txBody>
          <a:bodyPr>
            <a:spAutoFit/>
          </a:bodyPr>
          <a:lstStyle/>
          <a:p>
            <a:pPr marL="234950" algn="l">
              <a:tabLst>
                <a:tab pos="234950" algn="l"/>
                <a:tab pos="692150" algn="l"/>
                <a:tab pos="965200" algn="l"/>
                <a:tab pos="1317625" algn="l"/>
                <a:tab pos="1539875" algn="l"/>
              </a:tabLst>
            </a:pPr>
            <a:r>
              <a:rPr lang="en-US" sz="2600"/>
              <a:t>• 	Provide presentation to antitrust enforcers regarding 		transaction during “waiting period” if you assess that a 		presumption might arise that the transaction will have 		anticompetitive aspects.</a:t>
            </a:r>
            <a:endParaRPr lang="en-US" sz="2000"/>
          </a:p>
          <a:p>
            <a:pPr marL="234950" algn="l">
              <a:tabLst>
                <a:tab pos="234950" algn="l"/>
                <a:tab pos="692150" algn="l"/>
                <a:tab pos="965200" algn="l"/>
                <a:tab pos="1317625" algn="l"/>
                <a:tab pos="1539875" algn="l"/>
              </a:tabLst>
            </a:pPr>
            <a:r>
              <a:rPr lang="en-US" sz="2200"/>
              <a:t>	– 	May wish to draft white paper during negotiation stage.</a:t>
            </a:r>
          </a:p>
          <a:p>
            <a:pPr marL="234950" algn="l">
              <a:tabLst>
                <a:tab pos="234950" algn="l"/>
                <a:tab pos="692150" algn="l"/>
                <a:tab pos="965200" algn="l"/>
                <a:tab pos="1317625" algn="l"/>
                <a:tab pos="1539875" algn="l"/>
              </a:tabLst>
            </a:pPr>
            <a:r>
              <a:rPr lang="en-US" sz="2200"/>
              <a:t>	– 	May wish to provide economist studies (and backup materials).</a:t>
            </a:r>
            <a:endParaRPr lang="en-US" sz="2000"/>
          </a:p>
          <a:p>
            <a:pPr marL="234950" algn="l">
              <a:tabLst>
                <a:tab pos="234950" algn="l"/>
                <a:tab pos="692150" algn="l"/>
                <a:tab pos="965200" algn="l"/>
                <a:tab pos="1317625" algn="l"/>
                <a:tab pos="1539875" algn="l"/>
              </a:tabLst>
            </a:pPr>
            <a:endParaRPr lang="en-US" sz="2000"/>
          </a:p>
          <a:p>
            <a:pPr marL="234950" algn="l">
              <a:tabLst>
                <a:tab pos="234950" algn="l"/>
                <a:tab pos="692150" algn="l"/>
                <a:tab pos="965200" algn="l"/>
                <a:tab pos="1317625" algn="l"/>
                <a:tab pos="1539875" algn="l"/>
              </a:tabLst>
            </a:pPr>
            <a:r>
              <a:rPr lang="en-US" sz="2600"/>
              <a:t>• 	Be willing to extend HSR “waiting period” if enforcers 		need more time to review merger or to digest voluntary 		information provided.</a:t>
            </a:r>
            <a:endParaRPr lang="en-US" sz="2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457200" y="671513"/>
            <a:ext cx="8686800" cy="1100137"/>
          </a:xfrm>
          <a:prstGeom prst="rect">
            <a:avLst/>
          </a:prstGeom>
          <a:noFill/>
          <a:ln w="9525">
            <a:noFill/>
            <a:miter lim="800000"/>
            <a:headEnd/>
            <a:tailEnd/>
          </a:ln>
          <a:effectLst/>
        </p:spPr>
        <p:txBody>
          <a:bodyPr>
            <a:spAutoFit/>
          </a:bodyPr>
          <a:lstStyle/>
          <a:p>
            <a:pPr>
              <a:lnSpc>
                <a:spcPct val="50000"/>
              </a:lnSpc>
              <a:spcBef>
                <a:spcPct val="50000"/>
              </a:spcBef>
            </a:pPr>
            <a:endParaRPr lang="en-US" sz="2800" i="1"/>
          </a:p>
          <a:p>
            <a:pPr>
              <a:lnSpc>
                <a:spcPct val="50000"/>
              </a:lnSpc>
              <a:spcBef>
                <a:spcPct val="50000"/>
              </a:spcBef>
            </a:pPr>
            <a:r>
              <a:rPr lang="en-US" sz="2600" b="1" i="1">
                <a:effectLst>
                  <a:outerShdw blurRad="38100" dist="38100" dir="2700000" algn="tl">
                    <a:srgbClr val="C0C0C0"/>
                  </a:outerShdw>
                </a:effectLst>
              </a:rPr>
              <a:t>TYPE OF VOLUNTARY INFORMATION </a:t>
            </a:r>
          </a:p>
          <a:p>
            <a:pPr>
              <a:lnSpc>
                <a:spcPct val="50000"/>
              </a:lnSpc>
              <a:spcBef>
                <a:spcPct val="50000"/>
              </a:spcBef>
            </a:pPr>
            <a:r>
              <a:rPr lang="en-US" sz="2600" b="1" i="1">
                <a:effectLst>
                  <a:outerShdw blurRad="38100" dist="38100" dir="2700000" algn="tl">
                    <a:srgbClr val="C0C0C0"/>
                  </a:outerShdw>
                </a:effectLst>
              </a:rPr>
              <a:t>TYPICALLY REQUESTED</a:t>
            </a:r>
            <a:endParaRPr lang="en-US" sz="2800" i="1"/>
          </a:p>
        </p:txBody>
      </p:sp>
      <p:sp>
        <p:nvSpPr>
          <p:cNvPr id="109571" name="Text Box 3"/>
          <p:cNvSpPr txBox="1">
            <a:spLocks noChangeArrowheads="1"/>
          </p:cNvSpPr>
          <p:nvPr/>
        </p:nvSpPr>
        <p:spPr bwMode="auto">
          <a:xfrm>
            <a:off x="457200" y="2122488"/>
            <a:ext cx="8686800" cy="3986212"/>
          </a:xfrm>
          <a:prstGeom prst="rect">
            <a:avLst/>
          </a:prstGeom>
          <a:noFill/>
          <a:ln w="9525">
            <a:noFill/>
            <a:miter lim="800000"/>
            <a:headEnd/>
            <a:tailEnd/>
          </a:ln>
          <a:effectLst/>
        </p:spPr>
        <p:txBody>
          <a:bodyPr>
            <a:spAutoFit/>
          </a:bodyPr>
          <a:lstStyle/>
          <a:p>
            <a:pPr marL="234950" algn="l">
              <a:tabLst>
                <a:tab pos="234950" algn="l"/>
                <a:tab pos="692150" algn="l"/>
                <a:tab pos="965200" algn="l"/>
                <a:tab pos="1317625" algn="l"/>
                <a:tab pos="1539875" algn="l"/>
              </a:tabLst>
            </a:pPr>
            <a:r>
              <a:rPr lang="en-US" sz="2800"/>
              <a:t>• 	Information may be publicly available or proprietary.</a:t>
            </a:r>
            <a:endParaRPr lang="en-US"/>
          </a:p>
          <a:p>
            <a:pPr marL="234950" algn="l">
              <a:tabLst>
                <a:tab pos="234950" algn="l"/>
                <a:tab pos="692150" algn="l"/>
                <a:tab pos="965200" algn="l"/>
                <a:tab pos="1317625" algn="l"/>
                <a:tab pos="1539875" algn="l"/>
              </a:tabLst>
            </a:pPr>
            <a:endParaRPr lang="en-US" sz="1400"/>
          </a:p>
          <a:p>
            <a:pPr marL="234950" algn="l">
              <a:tabLst>
                <a:tab pos="234950" algn="l"/>
                <a:tab pos="692150" algn="l"/>
                <a:tab pos="965200" algn="l"/>
                <a:tab pos="1317625" algn="l"/>
                <a:tab pos="1539875" algn="l"/>
              </a:tabLst>
            </a:pPr>
            <a:r>
              <a:rPr lang="en-US"/>
              <a:t>	– Market Studies/Share Data</a:t>
            </a:r>
          </a:p>
          <a:p>
            <a:pPr marL="234950" algn="l">
              <a:tabLst>
                <a:tab pos="234950" algn="l"/>
                <a:tab pos="692150" algn="l"/>
                <a:tab pos="965200" algn="l"/>
                <a:tab pos="1317625" algn="l"/>
                <a:tab pos="1539875" algn="l"/>
              </a:tabLst>
            </a:pPr>
            <a:endParaRPr lang="en-US" sz="1400"/>
          </a:p>
          <a:p>
            <a:pPr marL="234950" algn="l">
              <a:tabLst>
                <a:tab pos="234950" algn="l"/>
                <a:tab pos="692150" algn="l"/>
                <a:tab pos="965200" algn="l"/>
                <a:tab pos="1317625" algn="l"/>
                <a:tab pos="1539875" algn="l"/>
              </a:tabLst>
            </a:pPr>
            <a:r>
              <a:rPr lang="en-US"/>
              <a:t>	– 	Strategic Plans</a:t>
            </a:r>
          </a:p>
          <a:p>
            <a:pPr marL="234950" algn="l">
              <a:tabLst>
                <a:tab pos="234950" algn="l"/>
                <a:tab pos="692150" algn="l"/>
                <a:tab pos="965200" algn="l"/>
                <a:tab pos="1317625" algn="l"/>
                <a:tab pos="1539875" algn="l"/>
              </a:tabLst>
            </a:pPr>
            <a:endParaRPr lang="en-US" sz="1400"/>
          </a:p>
          <a:p>
            <a:pPr marL="234950" algn="l">
              <a:tabLst>
                <a:tab pos="234950" algn="l"/>
                <a:tab pos="692150" algn="l"/>
                <a:tab pos="965200" algn="l"/>
                <a:tab pos="1317625" algn="l"/>
                <a:tab pos="1539875" algn="l"/>
              </a:tabLst>
            </a:pPr>
            <a:r>
              <a:rPr lang="en-US" sz="1800"/>
              <a:t>	</a:t>
            </a:r>
            <a:r>
              <a:rPr lang="en-US"/>
              <a:t>– 	Financial Reports</a:t>
            </a:r>
          </a:p>
          <a:p>
            <a:pPr marL="234950" algn="l">
              <a:tabLst>
                <a:tab pos="234950" algn="l"/>
                <a:tab pos="692150" algn="l"/>
                <a:tab pos="965200" algn="l"/>
                <a:tab pos="1317625" algn="l"/>
                <a:tab pos="1539875" algn="l"/>
              </a:tabLst>
            </a:pPr>
            <a:endParaRPr lang="en-US" sz="1400"/>
          </a:p>
          <a:p>
            <a:pPr marL="234950" algn="l">
              <a:tabLst>
                <a:tab pos="234950" algn="l"/>
                <a:tab pos="692150" algn="l"/>
                <a:tab pos="965200" algn="l"/>
                <a:tab pos="1317625" algn="l"/>
                <a:tab pos="1539875" algn="l"/>
              </a:tabLst>
            </a:pPr>
            <a:r>
              <a:rPr lang="en-US"/>
              <a:t>	– 	Top Ten Customer Names and Contact Information</a:t>
            </a:r>
          </a:p>
          <a:p>
            <a:pPr marL="234950" algn="l">
              <a:tabLst>
                <a:tab pos="234950" algn="l"/>
                <a:tab pos="692150" algn="l"/>
                <a:tab pos="965200" algn="l"/>
                <a:tab pos="1317625" algn="l"/>
                <a:tab pos="1539875" algn="l"/>
              </a:tabLst>
            </a:pPr>
            <a:endParaRPr lang="en-US" sz="1400"/>
          </a:p>
          <a:p>
            <a:pPr marL="234950" algn="l">
              <a:tabLst>
                <a:tab pos="234950" algn="l"/>
                <a:tab pos="692150" algn="l"/>
                <a:tab pos="965200" algn="l"/>
                <a:tab pos="1317625" algn="l"/>
                <a:tab pos="1539875" algn="l"/>
              </a:tabLst>
            </a:pPr>
            <a:r>
              <a:rPr lang="en-US"/>
              <a:t>	– 	Organizational Charts/Personnel Directories</a:t>
            </a:r>
          </a:p>
          <a:p>
            <a:pPr marL="234950" algn="l">
              <a:tabLst>
                <a:tab pos="234950" algn="l"/>
                <a:tab pos="692150" algn="l"/>
                <a:tab pos="965200" algn="l"/>
                <a:tab pos="1317625" algn="l"/>
                <a:tab pos="1539875" algn="l"/>
              </a:tabLst>
            </a:pPr>
            <a:endParaRPr lang="en-US" sz="1400"/>
          </a:p>
          <a:p>
            <a:pPr marL="234950" algn="l">
              <a:tabLst>
                <a:tab pos="234950" algn="l"/>
                <a:tab pos="692150" algn="l"/>
                <a:tab pos="965200" algn="l"/>
                <a:tab pos="1317625" algn="l"/>
                <a:tab pos="1539875" algn="l"/>
              </a:tabLst>
            </a:pPr>
            <a:r>
              <a:rPr lang="en-US"/>
              <a:t>	– 	Historic Rate Information</a:t>
            </a:r>
            <a:r>
              <a:rPr lang="en-US" sz="2200"/>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ISSUANCE OF SECOND REQUEST</a:t>
            </a:r>
            <a:endParaRPr lang="en-US" i="1"/>
          </a:p>
        </p:txBody>
      </p:sp>
      <p:sp>
        <p:nvSpPr>
          <p:cNvPr id="110595" name="Text Box 3"/>
          <p:cNvSpPr txBox="1">
            <a:spLocks noChangeArrowheads="1"/>
          </p:cNvSpPr>
          <p:nvPr/>
        </p:nvSpPr>
        <p:spPr bwMode="auto">
          <a:xfrm>
            <a:off x="457200" y="1676400"/>
            <a:ext cx="8686800" cy="4906963"/>
          </a:xfrm>
          <a:prstGeom prst="rect">
            <a:avLst/>
          </a:prstGeom>
          <a:noFill/>
          <a:ln w="9525">
            <a:noFill/>
            <a:miter lim="800000"/>
            <a:headEnd/>
            <a:tailEnd/>
          </a:ln>
          <a:effectLst/>
        </p:spPr>
        <p:txBody>
          <a:bodyPr>
            <a:spAutoFit/>
          </a:bodyPr>
          <a:lstStyle/>
          <a:p>
            <a:pPr marL="234950" algn="l">
              <a:tabLst>
                <a:tab pos="234950" algn="l"/>
                <a:tab pos="692150" algn="l"/>
                <a:tab pos="965200" algn="l"/>
              </a:tabLst>
            </a:pPr>
            <a:r>
              <a:rPr lang="en-US" sz="2800"/>
              <a:t>• 	Generally, Second Request will be issued after 		conference with parties and enforcers where 			discussion will take place re:</a:t>
            </a:r>
            <a:r>
              <a:rPr lang="en-US"/>
              <a:t> </a:t>
            </a:r>
          </a:p>
          <a:p>
            <a:pPr marL="234950" algn="l">
              <a:tabLst>
                <a:tab pos="234950" algn="l"/>
                <a:tab pos="692150" algn="l"/>
                <a:tab pos="965200" algn="l"/>
              </a:tabLst>
            </a:pPr>
            <a:r>
              <a:rPr lang="en-US"/>
              <a:t>	– 	substance of investigation	</a:t>
            </a:r>
          </a:p>
          <a:p>
            <a:pPr marL="234950" algn="l">
              <a:tabLst>
                <a:tab pos="234950" algn="l"/>
                <a:tab pos="692150" algn="l"/>
                <a:tab pos="965200" algn="l"/>
              </a:tabLst>
            </a:pPr>
            <a:r>
              <a:rPr lang="en-US"/>
              <a:t>	– 	corporate structure (e.g., subsidiaries held by ultimate</a:t>
            </a:r>
          </a:p>
          <a:p>
            <a:pPr marL="234950" algn="l">
              <a:tabLst>
                <a:tab pos="234950" algn="l"/>
                <a:tab pos="692150" algn="l"/>
                <a:tab pos="965200" algn="l"/>
              </a:tabLst>
            </a:pPr>
            <a:r>
              <a:rPr lang="en-US"/>
              <a:t>		parent entity and affiliates)</a:t>
            </a:r>
          </a:p>
          <a:p>
            <a:pPr marL="234950" algn="l">
              <a:tabLst>
                <a:tab pos="234950" algn="l"/>
                <a:tab pos="692150" algn="l"/>
                <a:tab pos="965200" algn="l"/>
              </a:tabLst>
            </a:pPr>
            <a:r>
              <a:rPr lang="en-US"/>
              <a:t>	– 	major players in company and their responsibilities </a:t>
            </a:r>
          </a:p>
          <a:p>
            <a:pPr marL="234950" algn="l">
              <a:tabLst>
                <a:tab pos="234950" algn="l"/>
                <a:tab pos="692150" algn="l"/>
                <a:tab pos="965200" algn="l"/>
              </a:tabLst>
            </a:pPr>
            <a:endParaRPr lang="en-US"/>
          </a:p>
          <a:p>
            <a:pPr marL="234950" algn="l">
              <a:tabLst>
                <a:tab pos="234950" algn="l"/>
                <a:tab pos="692150" algn="l"/>
                <a:tab pos="965200" algn="l"/>
              </a:tabLst>
            </a:pPr>
            <a:r>
              <a:rPr lang="en-US" sz="2800"/>
              <a:t>• 	Once Second Request is received, </a:t>
            </a:r>
            <a:r>
              <a:rPr lang="en-US" sz="2800" i="1"/>
              <a:t>it creates a duty to 	preserve relevant information and documentation 		(which may be in hard copy or electronic form) held 		by company.</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ELECTRONIC DOCUMENTS</a:t>
            </a:r>
            <a:endParaRPr lang="en-US" i="1"/>
          </a:p>
        </p:txBody>
      </p:sp>
      <p:sp>
        <p:nvSpPr>
          <p:cNvPr id="111619" name="Text Box 3"/>
          <p:cNvSpPr txBox="1">
            <a:spLocks noChangeArrowheads="1"/>
          </p:cNvSpPr>
          <p:nvPr/>
        </p:nvSpPr>
        <p:spPr bwMode="auto">
          <a:xfrm>
            <a:off x="457200" y="1704975"/>
            <a:ext cx="8686800" cy="4359275"/>
          </a:xfrm>
          <a:prstGeom prst="rect">
            <a:avLst/>
          </a:prstGeom>
          <a:noFill/>
          <a:ln w="9525">
            <a:noFill/>
            <a:miter lim="800000"/>
            <a:headEnd/>
            <a:tailEnd/>
          </a:ln>
          <a:effectLst/>
        </p:spPr>
        <p:txBody>
          <a:bodyPr>
            <a:spAutoFit/>
          </a:bodyPr>
          <a:lstStyle/>
          <a:p>
            <a:pPr marL="234950" algn="l">
              <a:tabLst>
                <a:tab pos="234950" algn="l"/>
                <a:tab pos="692150" algn="l"/>
                <a:tab pos="965200" algn="l"/>
              </a:tabLst>
            </a:pPr>
            <a:r>
              <a:rPr lang="en-US" sz="2800"/>
              <a:t>• 	All Second Requests, which are based on Model 		Second 	Request adopted by FTC and DOJ, request 		documents held in electronic form.</a:t>
            </a:r>
            <a:endParaRPr lang="en-US"/>
          </a:p>
          <a:p>
            <a:pPr marL="234950" algn="l">
              <a:tabLst>
                <a:tab pos="234950" algn="l"/>
                <a:tab pos="692150" algn="l"/>
                <a:tab pos="965200" algn="l"/>
              </a:tabLst>
            </a:pPr>
            <a:r>
              <a:rPr lang="en-US" sz="2200"/>
              <a:t>	– 	Word processing documents</a:t>
            </a:r>
          </a:p>
          <a:p>
            <a:pPr marL="234950" algn="l">
              <a:tabLst>
                <a:tab pos="234950" algn="l"/>
                <a:tab pos="692150" algn="l"/>
                <a:tab pos="965200" algn="l"/>
              </a:tabLst>
            </a:pPr>
            <a:r>
              <a:rPr lang="en-US" sz="2200"/>
              <a:t>	– 	Electronic spreadsheets</a:t>
            </a:r>
          </a:p>
          <a:p>
            <a:pPr marL="234950" algn="l">
              <a:tabLst>
                <a:tab pos="234950" algn="l"/>
                <a:tab pos="692150" algn="l"/>
                <a:tab pos="965200" algn="l"/>
              </a:tabLst>
            </a:pPr>
            <a:r>
              <a:rPr lang="en-US" sz="2200"/>
              <a:t>	– 	e-mail!!  (</a:t>
            </a:r>
            <a:r>
              <a:rPr lang="en-US" sz="2200" i="1"/>
              <a:t>see </a:t>
            </a:r>
            <a:r>
              <a:rPr lang="en-US" sz="2200"/>
              <a:t>Bill Gates e-mail used by DOJ in Microsoft 			case).</a:t>
            </a:r>
          </a:p>
          <a:p>
            <a:pPr marL="234950" algn="l">
              <a:tabLst>
                <a:tab pos="234950" algn="l"/>
                <a:tab pos="692150" algn="l"/>
                <a:tab pos="965200" algn="l"/>
              </a:tabLst>
            </a:pPr>
            <a:endParaRPr lang="en-US"/>
          </a:p>
          <a:p>
            <a:pPr marL="234950" algn="l">
              <a:tabLst>
                <a:tab pos="234950" algn="l"/>
                <a:tab pos="692150" algn="l"/>
                <a:tab pos="965200" algn="l"/>
              </a:tabLst>
            </a:pPr>
            <a:r>
              <a:rPr lang="en-US" sz="2800"/>
              <a:t>• 	If Second Request is broad enough, parties may wish 	to hire vendor who can assist with collection of 		electronic materials.</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TECHNIQUES FOR NEGOTIATING SECOND REQUESTS</a:t>
            </a:r>
            <a:endParaRPr lang="en-US" i="1"/>
          </a:p>
        </p:txBody>
      </p:sp>
      <p:sp>
        <p:nvSpPr>
          <p:cNvPr id="112643" name="Text Box 3"/>
          <p:cNvSpPr txBox="1">
            <a:spLocks noChangeArrowheads="1"/>
          </p:cNvSpPr>
          <p:nvPr/>
        </p:nvSpPr>
        <p:spPr bwMode="auto">
          <a:xfrm>
            <a:off x="457200" y="1704975"/>
            <a:ext cx="8686800" cy="4945063"/>
          </a:xfrm>
          <a:prstGeom prst="rect">
            <a:avLst/>
          </a:prstGeom>
          <a:noFill/>
          <a:ln w="9525">
            <a:noFill/>
            <a:miter lim="800000"/>
            <a:headEnd/>
            <a:tailEnd/>
          </a:ln>
          <a:effectLst/>
        </p:spPr>
        <p:txBody>
          <a:bodyPr>
            <a:spAutoFit/>
          </a:bodyPr>
          <a:lstStyle/>
          <a:p>
            <a:pPr marL="234950" algn="l">
              <a:tabLst>
                <a:tab pos="234950" algn="l"/>
                <a:tab pos="692150" algn="l"/>
                <a:tab pos="965200" algn="l"/>
                <a:tab pos="1200150" algn="l"/>
                <a:tab pos="1604963" algn="l"/>
              </a:tabLst>
            </a:pPr>
            <a:r>
              <a:rPr lang="en-US" sz="3200"/>
              <a:t>• 	Narrow Defined Terms</a:t>
            </a:r>
            <a:endParaRPr lang="en-US"/>
          </a:p>
          <a:p>
            <a:pPr marL="234950" algn="l">
              <a:tabLst>
                <a:tab pos="234950" algn="l"/>
                <a:tab pos="692150" algn="l"/>
                <a:tab pos="965200" algn="l"/>
                <a:tab pos="1200150" algn="l"/>
                <a:tab pos="1604963" algn="l"/>
              </a:tabLst>
            </a:pPr>
            <a:r>
              <a:rPr lang="en-US" sz="2600"/>
              <a:t>	 – 	Definition of “Company” -- Second Request may call 			for information from subsidiaries or affiliates that are 			wholly irrelevant to the transaction.</a:t>
            </a:r>
          </a:p>
          <a:p>
            <a:pPr marL="234950" algn="l">
              <a:tabLst>
                <a:tab pos="234950" algn="l"/>
                <a:tab pos="692150" algn="l"/>
                <a:tab pos="965200" algn="l"/>
                <a:tab pos="1200150" algn="l"/>
                <a:tab pos="1604963" algn="l"/>
              </a:tabLst>
            </a:pPr>
            <a:r>
              <a:rPr lang="en-US" sz="2600"/>
              <a:t>	 – 	Ask antitrust enforcers to agree to custodian list.</a:t>
            </a:r>
          </a:p>
          <a:p>
            <a:pPr marL="234950" algn="l">
              <a:tabLst>
                <a:tab pos="234950" algn="l"/>
                <a:tab pos="692150" algn="l"/>
                <a:tab pos="965200" algn="l"/>
                <a:tab pos="1200150" algn="l"/>
                <a:tab pos="1604963" algn="l"/>
              </a:tabLst>
            </a:pPr>
            <a:r>
              <a:rPr lang="en-US" sz="2600"/>
              <a:t>			• 	Furnish personnel directory with custodian titles.</a:t>
            </a:r>
          </a:p>
          <a:p>
            <a:pPr marL="234950" algn="l">
              <a:tabLst>
                <a:tab pos="234950" algn="l"/>
                <a:tab pos="692150" algn="l"/>
                <a:tab pos="965200" algn="l"/>
                <a:tab pos="1200150" algn="l"/>
                <a:tab pos="1604963" algn="l"/>
              </a:tabLst>
            </a:pPr>
            <a:r>
              <a:rPr lang="en-US" sz="2600"/>
              <a:t>			• 	Explain to DOJ why various persons in company 					should not be searched, </a:t>
            </a:r>
            <a:r>
              <a:rPr lang="en-US" sz="2600" i="1"/>
              <a:t>i.e</a:t>
            </a:r>
            <a:r>
              <a:rPr lang="en-US" sz="2600"/>
              <a:t>., they are not relevant to 				investigation.</a:t>
            </a:r>
          </a:p>
          <a:p>
            <a:pPr marL="234950" algn="l">
              <a:tabLst>
                <a:tab pos="234950" algn="l"/>
                <a:tab pos="692150" algn="l"/>
                <a:tab pos="965200" algn="l"/>
                <a:tab pos="1200150" algn="l"/>
                <a:tab pos="1604963" algn="l"/>
              </a:tabLst>
            </a:pPr>
            <a:r>
              <a:rPr lang="en-US" sz="2600"/>
              <a:t>			• 	Even though senior executives may not have much 				paper, realize that they will likely not be excluded 				from search.</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lgn="l">
              <a:spcBef>
                <a:spcPct val="50000"/>
              </a:spcBef>
            </a:pPr>
            <a:r>
              <a:rPr lang="en-US" sz="2600" b="1" i="1">
                <a:effectLst>
                  <a:outerShdw blurRad="38100" dist="38100" dir="2700000" algn="tl">
                    <a:srgbClr val="C0C0C0"/>
                  </a:outerShdw>
                </a:effectLst>
              </a:rPr>
              <a:t>TECHNIQUES FOR NEGOTIATING SECOND REQUESTS</a:t>
            </a:r>
            <a:endParaRPr lang="en-US" sz="2800" i="1" u="sng"/>
          </a:p>
        </p:txBody>
      </p:sp>
      <p:sp>
        <p:nvSpPr>
          <p:cNvPr id="113667" name="Text Box 3"/>
          <p:cNvSpPr txBox="1">
            <a:spLocks noChangeArrowheads="1"/>
          </p:cNvSpPr>
          <p:nvPr/>
        </p:nvSpPr>
        <p:spPr bwMode="auto">
          <a:xfrm>
            <a:off x="457200" y="1704975"/>
            <a:ext cx="8686800" cy="5059363"/>
          </a:xfrm>
          <a:prstGeom prst="rect">
            <a:avLst/>
          </a:prstGeom>
          <a:noFill/>
          <a:ln w="9525">
            <a:noFill/>
            <a:miter lim="800000"/>
            <a:headEnd/>
            <a:tailEnd/>
          </a:ln>
          <a:effectLst/>
        </p:spPr>
        <p:txBody>
          <a:bodyPr>
            <a:spAutoFit/>
          </a:bodyPr>
          <a:lstStyle/>
          <a:p>
            <a:pPr marL="234950" algn="l">
              <a:tabLst>
                <a:tab pos="234950" algn="l"/>
                <a:tab pos="692150" algn="l"/>
                <a:tab pos="965200" algn="l"/>
                <a:tab pos="1200150" algn="l"/>
                <a:tab pos="1435100" algn="l"/>
              </a:tabLst>
            </a:pPr>
            <a:r>
              <a:rPr lang="en-US" sz="3200"/>
              <a:t>• 	</a:t>
            </a:r>
            <a:r>
              <a:rPr lang="en-US" sz="3200" i="1"/>
              <a:t>Demonstrate </a:t>
            </a:r>
            <a:r>
              <a:rPr lang="en-US" sz="3200"/>
              <a:t>why certain requests are</a:t>
            </a:r>
            <a:endParaRPr lang="en-US"/>
          </a:p>
          <a:p>
            <a:pPr marL="234950" algn="l">
              <a:tabLst>
                <a:tab pos="234950" algn="l"/>
                <a:tab pos="692150" algn="l"/>
                <a:tab pos="965200" algn="l"/>
                <a:tab pos="1200150" algn="l"/>
                <a:tab pos="1435100" algn="l"/>
              </a:tabLst>
            </a:pPr>
            <a:r>
              <a:rPr lang="en-US" sz="2800"/>
              <a:t>	 – 	unclear</a:t>
            </a:r>
          </a:p>
          <a:p>
            <a:pPr marL="234950" algn="l">
              <a:tabLst>
                <a:tab pos="234950" algn="l"/>
                <a:tab pos="692150" algn="l"/>
                <a:tab pos="965200" algn="l"/>
                <a:tab pos="1200150" algn="l"/>
                <a:tab pos="1435100" algn="l"/>
              </a:tabLst>
            </a:pPr>
            <a:r>
              <a:rPr lang="en-US" sz="2800"/>
              <a:t>	 – 	overbroad</a:t>
            </a:r>
          </a:p>
          <a:p>
            <a:pPr marL="234950" algn="l">
              <a:tabLst>
                <a:tab pos="234950" algn="l"/>
                <a:tab pos="692150" algn="l"/>
                <a:tab pos="965200" algn="l"/>
                <a:tab pos="1200150" algn="l"/>
                <a:tab pos="1435100" algn="l"/>
              </a:tabLst>
            </a:pPr>
            <a:r>
              <a:rPr lang="en-US" sz="2800"/>
              <a:t>	 – 	unduly burdensome</a:t>
            </a:r>
          </a:p>
          <a:p>
            <a:pPr marL="234950" algn="l">
              <a:tabLst>
                <a:tab pos="234950" algn="l"/>
                <a:tab pos="692150" algn="l"/>
                <a:tab pos="965200" algn="l"/>
                <a:tab pos="1200150" algn="l"/>
                <a:tab pos="1435100" algn="l"/>
              </a:tabLst>
            </a:pPr>
            <a:r>
              <a:rPr lang="en-US" sz="2800"/>
              <a:t>	 – 	irrelevant to investigation</a:t>
            </a:r>
            <a:endParaRPr lang="en-US"/>
          </a:p>
          <a:p>
            <a:pPr marL="234950" algn="l">
              <a:tabLst>
                <a:tab pos="234950" algn="l"/>
                <a:tab pos="692150" algn="l"/>
                <a:tab pos="965200" algn="l"/>
                <a:tab pos="1200150" algn="l"/>
                <a:tab pos="1435100" algn="l"/>
              </a:tabLst>
            </a:pPr>
            <a:endParaRPr lang="en-US" sz="3000"/>
          </a:p>
          <a:p>
            <a:pPr marL="234950" algn="l">
              <a:tabLst>
                <a:tab pos="234950" algn="l"/>
                <a:tab pos="692150" algn="l"/>
                <a:tab pos="965200" algn="l"/>
                <a:tab pos="1200150" algn="l"/>
                <a:tab pos="1435100" algn="l"/>
              </a:tabLst>
            </a:pPr>
            <a:r>
              <a:rPr lang="en-US" sz="3200"/>
              <a:t>• 	If parties are prepared to agree to certain relief, 	such as divestiture of certain assets, parties may 	wish to use this offer to “cut down” Second 		Request.</a:t>
            </a:r>
            <a:endParaRPr lang="en-US"/>
          </a:p>
          <a:p>
            <a:pPr marL="234950" algn="l">
              <a:tabLst>
                <a:tab pos="234950" algn="l"/>
                <a:tab pos="692150" algn="l"/>
                <a:tab pos="965200" algn="l"/>
                <a:tab pos="1200150" algn="l"/>
                <a:tab pos="1435100" algn="l"/>
              </a:tabLst>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533400" y="914400"/>
            <a:ext cx="8610600" cy="488950"/>
          </a:xfrm>
          <a:prstGeom prst="rect">
            <a:avLst/>
          </a:prstGeom>
          <a:noFill/>
          <a:ln w="9525">
            <a:noFill/>
            <a:miter lim="800000"/>
            <a:headEnd/>
            <a:tailEnd/>
          </a:ln>
          <a:effectLst/>
        </p:spPr>
        <p:txBody>
          <a:bodyPr>
            <a:spAutoFit/>
          </a:bodyPr>
          <a:lstStyle/>
          <a:p>
            <a:pPr>
              <a:spcBef>
                <a:spcPct val="50000"/>
              </a:spcBef>
            </a:pPr>
            <a:r>
              <a:rPr lang="en-US" sz="2600" b="1" i="1">
                <a:solidFill>
                  <a:srgbClr val="000000"/>
                </a:solidFill>
                <a:effectLst>
                  <a:outerShdw blurRad="38100" dist="38100" dir="2700000" algn="tl">
                    <a:srgbClr val="C0C0C0"/>
                  </a:outerShdw>
                </a:effectLst>
              </a:rPr>
              <a:t>HSR REPORTABILITY</a:t>
            </a:r>
          </a:p>
        </p:txBody>
      </p:sp>
      <p:sp>
        <p:nvSpPr>
          <p:cNvPr id="1027" name="Text Box 3"/>
          <p:cNvSpPr txBox="1">
            <a:spLocks noChangeArrowheads="1"/>
          </p:cNvSpPr>
          <p:nvPr/>
        </p:nvSpPr>
        <p:spPr bwMode="auto">
          <a:xfrm>
            <a:off x="457200" y="1773238"/>
            <a:ext cx="8686800" cy="4665662"/>
          </a:xfrm>
          <a:prstGeom prst="rect">
            <a:avLst/>
          </a:prstGeom>
          <a:noFill/>
          <a:ln w="9525">
            <a:noFill/>
            <a:miter lim="800000"/>
            <a:headEnd/>
            <a:tailEnd/>
          </a:ln>
          <a:effectLst/>
        </p:spPr>
        <p:txBody>
          <a:bodyPr>
            <a:spAutoFit/>
          </a:bodyPr>
          <a:lstStyle/>
          <a:p>
            <a:pPr marL="234950" algn="l">
              <a:lnSpc>
                <a:spcPct val="90000"/>
              </a:lnSpc>
              <a:spcBef>
                <a:spcPct val="50000"/>
              </a:spcBef>
              <a:tabLst>
                <a:tab pos="692150" algn="l"/>
              </a:tabLst>
            </a:pPr>
            <a:r>
              <a:rPr lang="en-US" sz="2800">
                <a:solidFill>
                  <a:srgbClr val="000000"/>
                </a:solidFill>
              </a:rPr>
              <a:t>•	</a:t>
            </a:r>
            <a:r>
              <a:rPr lang="en-US" sz="2800" u="sng">
                <a:solidFill>
                  <a:srgbClr val="000000"/>
                </a:solidFill>
              </a:rPr>
              <a:t>“Size of Parties” Test:</a:t>
            </a:r>
          </a:p>
          <a:p>
            <a:pPr marL="234950" algn="l">
              <a:lnSpc>
                <a:spcPct val="90000"/>
              </a:lnSpc>
              <a:spcBef>
                <a:spcPct val="50000"/>
              </a:spcBef>
              <a:tabLst>
                <a:tab pos="692150" algn="l"/>
              </a:tabLst>
            </a:pPr>
            <a:r>
              <a:rPr lang="en-US" sz="2800">
                <a:solidFill>
                  <a:srgbClr val="000000"/>
                </a:solidFill>
              </a:rPr>
              <a:t>	Party A has annual sales or total assets </a:t>
            </a:r>
            <a:r>
              <a:rPr lang="en-US" sz="2800" u="sng">
                <a:solidFill>
                  <a:srgbClr val="000000"/>
                </a:solidFill>
                <a:sym typeface="Symbol" pitchFamily="18" charset="2"/>
              </a:rPr>
              <a:t></a:t>
            </a:r>
            <a:r>
              <a:rPr lang="en-US" sz="2800">
                <a:solidFill>
                  <a:srgbClr val="000000"/>
                </a:solidFill>
                <a:sym typeface="Symbol" pitchFamily="18" charset="2"/>
              </a:rPr>
              <a:t> $10m</a:t>
            </a:r>
            <a:endParaRPr lang="en-US" sz="2800">
              <a:solidFill>
                <a:srgbClr val="000000"/>
              </a:solidFill>
            </a:endParaRPr>
          </a:p>
          <a:p>
            <a:pPr marL="234950" algn="l">
              <a:lnSpc>
                <a:spcPct val="90000"/>
              </a:lnSpc>
              <a:spcBef>
                <a:spcPct val="50000"/>
              </a:spcBef>
              <a:tabLst>
                <a:tab pos="692150" algn="l"/>
              </a:tabLst>
            </a:pPr>
            <a:r>
              <a:rPr lang="en-US" sz="2800">
                <a:solidFill>
                  <a:srgbClr val="000000"/>
                </a:solidFill>
              </a:rPr>
              <a:t>	Party B has annual sales or total assets </a:t>
            </a:r>
            <a:r>
              <a:rPr lang="en-US" sz="2800" u="sng">
                <a:solidFill>
                  <a:srgbClr val="000000"/>
                </a:solidFill>
                <a:sym typeface="Symbol" pitchFamily="18" charset="2"/>
              </a:rPr>
              <a:t></a:t>
            </a:r>
            <a:r>
              <a:rPr lang="en-US" sz="2800">
                <a:solidFill>
                  <a:srgbClr val="000000"/>
                </a:solidFill>
                <a:sym typeface="Symbol" pitchFamily="18" charset="2"/>
              </a:rPr>
              <a:t> $100m</a:t>
            </a:r>
            <a:endParaRPr lang="en-US" sz="2800">
              <a:solidFill>
                <a:srgbClr val="000000"/>
              </a:solidFill>
            </a:endParaRPr>
          </a:p>
          <a:p>
            <a:pPr marL="234950" algn="l">
              <a:lnSpc>
                <a:spcPct val="90000"/>
              </a:lnSpc>
              <a:spcBef>
                <a:spcPct val="50000"/>
              </a:spcBef>
              <a:tabLst>
                <a:tab pos="692150" algn="l"/>
              </a:tabLst>
            </a:pPr>
            <a:r>
              <a:rPr lang="en-US" sz="2800" i="1">
                <a:solidFill>
                  <a:srgbClr val="000000"/>
                </a:solidFill>
              </a:rPr>
              <a:t>	and</a:t>
            </a:r>
            <a:endParaRPr lang="en-US" sz="2800">
              <a:solidFill>
                <a:srgbClr val="000000"/>
              </a:solidFill>
            </a:endParaRPr>
          </a:p>
          <a:p>
            <a:pPr marL="234950" algn="l">
              <a:lnSpc>
                <a:spcPct val="90000"/>
              </a:lnSpc>
              <a:spcBef>
                <a:spcPct val="50000"/>
              </a:spcBef>
              <a:tabLst>
                <a:tab pos="692150" algn="l"/>
              </a:tabLst>
            </a:pPr>
            <a:r>
              <a:rPr lang="en-US" sz="2800">
                <a:solidFill>
                  <a:srgbClr val="000000"/>
                </a:solidFill>
              </a:rPr>
              <a:t> 	</a:t>
            </a:r>
            <a:r>
              <a:rPr lang="en-US" sz="2800" u="sng">
                <a:solidFill>
                  <a:srgbClr val="000000"/>
                </a:solidFill>
              </a:rPr>
              <a:t>“Size of Transaction” Test:</a:t>
            </a:r>
            <a:endParaRPr lang="en-US" sz="2800">
              <a:solidFill>
                <a:srgbClr val="000000"/>
              </a:solidFill>
            </a:endParaRPr>
          </a:p>
          <a:p>
            <a:pPr marL="234950" algn="l">
              <a:lnSpc>
                <a:spcPct val="90000"/>
              </a:lnSpc>
              <a:spcBef>
                <a:spcPct val="50000"/>
              </a:spcBef>
              <a:tabLst>
                <a:tab pos="692150" algn="l"/>
              </a:tabLst>
            </a:pPr>
            <a:r>
              <a:rPr lang="en-US" sz="2800">
                <a:solidFill>
                  <a:srgbClr val="000000"/>
                </a:solidFill>
              </a:rPr>
              <a:t>	Value of Transaction Between $50m - $200m</a:t>
            </a:r>
          </a:p>
          <a:p>
            <a:pPr marL="234950" algn="l">
              <a:lnSpc>
                <a:spcPct val="90000"/>
              </a:lnSpc>
              <a:spcBef>
                <a:spcPct val="50000"/>
              </a:spcBef>
              <a:tabLst>
                <a:tab pos="692150" algn="l"/>
              </a:tabLst>
            </a:pPr>
            <a:r>
              <a:rPr lang="en-US" sz="2800">
                <a:solidFill>
                  <a:srgbClr val="000000"/>
                </a:solidFill>
              </a:rPr>
              <a:t>	</a:t>
            </a:r>
            <a:r>
              <a:rPr lang="en-US" sz="2800" i="1">
                <a:solidFill>
                  <a:srgbClr val="000000"/>
                </a:solidFill>
              </a:rPr>
              <a:t>or</a:t>
            </a:r>
            <a:endParaRPr lang="en-US" sz="2800">
              <a:solidFill>
                <a:srgbClr val="000000"/>
              </a:solidFill>
            </a:endParaRPr>
          </a:p>
          <a:p>
            <a:pPr marL="234950" algn="l">
              <a:lnSpc>
                <a:spcPct val="90000"/>
              </a:lnSpc>
              <a:spcBef>
                <a:spcPct val="50000"/>
              </a:spcBef>
              <a:tabLst>
                <a:tab pos="692150" algn="l"/>
              </a:tabLst>
            </a:pPr>
            <a:r>
              <a:rPr lang="en-US" sz="2800">
                <a:solidFill>
                  <a:srgbClr val="000000"/>
                </a:solidFill>
              </a:rPr>
              <a:t>•	Value of Transaction </a:t>
            </a:r>
            <a:r>
              <a:rPr lang="en-US" sz="2800">
                <a:solidFill>
                  <a:srgbClr val="000000"/>
                </a:solidFill>
                <a:sym typeface="Symbol" pitchFamily="18" charset="2"/>
              </a:rPr>
              <a:t> $200m</a:t>
            </a:r>
            <a:endParaRPr lang="en-US" sz="2800" i="1">
              <a:solidFill>
                <a:srgbClr val="000000"/>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APPEAL PROCEDURES</a:t>
            </a:r>
            <a:endParaRPr lang="en-US" i="1"/>
          </a:p>
        </p:txBody>
      </p:sp>
      <p:sp>
        <p:nvSpPr>
          <p:cNvPr id="114691" name="Text Box 3"/>
          <p:cNvSpPr txBox="1">
            <a:spLocks noChangeArrowheads="1"/>
          </p:cNvSpPr>
          <p:nvPr/>
        </p:nvSpPr>
        <p:spPr bwMode="auto">
          <a:xfrm>
            <a:off x="457200" y="1704975"/>
            <a:ext cx="8686800" cy="3933825"/>
          </a:xfrm>
          <a:prstGeom prst="rect">
            <a:avLst/>
          </a:prstGeom>
          <a:noFill/>
          <a:ln w="9525">
            <a:noFill/>
            <a:miter lim="800000"/>
            <a:headEnd/>
            <a:tailEnd/>
          </a:ln>
          <a:effectLst/>
        </p:spPr>
        <p:txBody>
          <a:bodyPr>
            <a:spAutoFit/>
          </a:bodyPr>
          <a:lstStyle/>
          <a:p>
            <a:pPr marL="234950" algn="l">
              <a:tabLst>
                <a:tab pos="234950" algn="l"/>
                <a:tab pos="692150" algn="l"/>
                <a:tab pos="965200" algn="l"/>
                <a:tab pos="1200150" algn="l"/>
                <a:tab pos="1435100" algn="l"/>
              </a:tabLst>
            </a:pPr>
            <a:r>
              <a:rPr lang="en-US" sz="2800"/>
              <a:t>• 	Recently enacted.</a:t>
            </a:r>
            <a:endParaRPr lang="en-US"/>
          </a:p>
          <a:p>
            <a:pPr marL="234950" algn="l">
              <a:tabLst>
                <a:tab pos="234950" algn="l"/>
                <a:tab pos="692150" algn="l"/>
                <a:tab pos="965200" algn="l"/>
                <a:tab pos="1200150" algn="l"/>
                <a:tab pos="1435100" algn="l"/>
              </a:tabLst>
            </a:pPr>
            <a:endParaRPr lang="en-US" sz="1800"/>
          </a:p>
          <a:p>
            <a:pPr marL="234950" algn="l">
              <a:tabLst>
                <a:tab pos="234950" algn="l"/>
                <a:tab pos="692150" algn="l"/>
                <a:tab pos="965200" algn="l"/>
                <a:tab pos="1200150" algn="l"/>
                <a:tab pos="1435100" algn="l"/>
              </a:tabLst>
            </a:pPr>
            <a:r>
              <a:rPr lang="en-US" sz="2800"/>
              <a:t>• 	Appeal to executive appointed to hear Second 	Request 	appeals.</a:t>
            </a:r>
            <a:endParaRPr lang="en-US"/>
          </a:p>
          <a:p>
            <a:pPr marL="234950" algn="l">
              <a:tabLst>
                <a:tab pos="234950" algn="l"/>
                <a:tab pos="692150" algn="l"/>
                <a:tab pos="965200" algn="l"/>
                <a:tab pos="1200150" algn="l"/>
                <a:tab pos="1435100" algn="l"/>
              </a:tabLst>
            </a:pPr>
            <a:r>
              <a:rPr lang="en-US"/>
              <a:t>	 – 	DOJ -- Chief of Legal Policy</a:t>
            </a:r>
          </a:p>
          <a:p>
            <a:pPr marL="234950" algn="l">
              <a:tabLst>
                <a:tab pos="234950" algn="l"/>
                <a:tab pos="692150" algn="l"/>
                <a:tab pos="965200" algn="l"/>
                <a:tab pos="1200150" algn="l"/>
                <a:tab pos="1435100" algn="l"/>
              </a:tabLst>
            </a:pPr>
            <a:r>
              <a:rPr lang="en-US"/>
              <a:t>	 – 	FTC -- General Counsel</a:t>
            </a:r>
          </a:p>
          <a:p>
            <a:pPr marL="234950" algn="l">
              <a:tabLst>
                <a:tab pos="234950" algn="l"/>
                <a:tab pos="692150" algn="l"/>
                <a:tab pos="965200" algn="l"/>
                <a:tab pos="1200150" algn="l"/>
                <a:tab pos="1435100" algn="l"/>
              </a:tabLst>
            </a:pPr>
            <a:endParaRPr lang="en-US" sz="1800"/>
          </a:p>
          <a:p>
            <a:pPr marL="234950" algn="l">
              <a:tabLst>
                <a:tab pos="234950" algn="l"/>
                <a:tab pos="692150" algn="l"/>
                <a:tab pos="965200" algn="l"/>
                <a:tab pos="1200150" algn="l"/>
                <a:tab pos="1435100" algn="l"/>
              </a:tabLst>
            </a:pPr>
            <a:r>
              <a:rPr lang="en-US" sz="2800"/>
              <a:t>• 	Appeal is made by letter request.  Agencies must 		respond within time period (about ten days). Letter 		must </a:t>
            </a:r>
            <a:r>
              <a:rPr lang="en-US" sz="2800" i="1"/>
              <a:t>demonstrate </a:t>
            </a:r>
            <a:r>
              <a:rPr lang="en-US" sz="2800"/>
              <a:t>problem with various requests.</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DOCUMENTS -- HOW TO PRODUCE</a:t>
            </a:r>
            <a:endParaRPr lang="en-US" i="1"/>
          </a:p>
        </p:txBody>
      </p:sp>
      <p:sp>
        <p:nvSpPr>
          <p:cNvPr id="115715" name="Text Box 3"/>
          <p:cNvSpPr txBox="1">
            <a:spLocks noChangeArrowheads="1"/>
          </p:cNvSpPr>
          <p:nvPr/>
        </p:nvSpPr>
        <p:spPr bwMode="auto">
          <a:xfrm>
            <a:off x="457200" y="1704975"/>
            <a:ext cx="8686800" cy="4965700"/>
          </a:xfrm>
          <a:prstGeom prst="rect">
            <a:avLst/>
          </a:prstGeom>
          <a:noFill/>
          <a:ln w="9525">
            <a:noFill/>
            <a:miter lim="800000"/>
            <a:headEnd/>
            <a:tailEnd/>
          </a:ln>
          <a:effectLst/>
        </p:spPr>
        <p:txBody>
          <a:bodyPr>
            <a:spAutoFit/>
          </a:bodyPr>
          <a:lstStyle/>
          <a:p>
            <a:pPr marL="234950" algn="l">
              <a:tabLst>
                <a:tab pos="234950" algn="l"/>
                <a:tab pos="692150" algn="l"/>
                <a:tab pos="966788" algn="l"/>
                <a:tab pos="1023938" algn="l"/>
                <a:tab pos="1435100" algn="l"/>
              </a:tabLst>
            </a:pPr>
            <a:r>
              <a:rPr lang="en-US"/>
              <a:t>• 	Review documents to see if protected by privilege</a:t>
            </a:r>
            <a:endParaRPr lang="en-US" sz="2000"/>
          </a:p>
          <a:p>
            <a:pPr marL="234950" algn="l">
              <a:tabLst>
                <a:tab pos="234950" algn="l"/>
                <a:tab pos="692150" algn="l"/>
                <a:tab pos="966788" algn="l"/>
                <a:tab pos="1023938" algn="l"/>
                <a:tab pos="1435100" algn="l"/>
              </a:tabLst>
            </a:pPr>
            <a:r>
              <a:rPr lang="en-US" sz="2000"/>
              <a:t>	– 		Attorney/Client Communication</a:t>
            </a:r>
          </a:p>
          <a:p>
            <a:pPr marL="234950" algn="l">
              <a:tabLst>
                <a:tab pos="234950" algn="l"/>
                <a:tab pos="692150" algn="l"/>
                <a:tab pos="966788" algn="l"/>
                <a:tab pos="1023938" algn="l"/>
                <a:tab pos="1435100" algn="l"/>
              </a:tabLst>
            </a:pPr>
            <a:r>
              <a:rPr lang="en-US" sz="2000"/>
              <a:t>	– 		Attorney Work Product - Materials prepared in anticipation of litigation</a:t>
            </a:r>
          </a:p>
          <a:p>
            <a:pPr marL="234950" algn="l">
              <a:tabLst>
                <a:tab pos="234950" algn="l"/>
                <a:tab pos="692150" algn="l"/>
                <a:tab pos="966788" algn="l"/>
                <a:tab pos="1023938" algn="l"/>
                <a:tab pos="1435100" algn="l"/>
              </a:tabLst>
            </a:pPr>
            <a:r>
              <a:rPr lang="en-US" sz="2000"/>
              <a:t>	– 		Joint Defense/Common Interest Privilege</a:t>
            </a:r>
          </a:p>
          <a:p>
            <a:pPr marL="234950" algn="l">
              <a:tabLst>
                <a:tab pos="234950" algn="l"/>
                <a:tab pos="692150" algn="l"/>
                <a:tab pos="966788" algn="l"/>
                <a:tab pos="1023938" algn="l"/>
                <a:tab pos="1435100" algn="l"/>
              </a:tabLst>
            </a:pPr>
            <a:endParaRPr lang="en-US" sz="1400"/>
          </a:p>
          <a:p>
            <a:pPr marL="234950" algn="l">
              <a:tabLst>
                <a:tab pos="234950" algn="l"/>
                <a:tab pos="692150" algn="l"/>
                <a:tab pos="966788" algn="l"/>
                <a:tab pos="1023938" algn="l"/>
                <a:tab pos="1435100" algn="l"/>
              </a:tabLst>
            </a:pPr>
            <a:r>
              <a:rPr lang="en-US"/>
              <a:t>• 	Bates Stamp</a:t>
            </a:r>
            <a:endParaRPr lang="en-US" sz="2000"/>
          </a:p>
          <a:p>
            <a:pPr marL="234950" algn="l">
              <a:tabLst>
                <a:tab pos="234950" algn="l"/>
                <a:tab pos="692150" algn="l"/>
                <a:tab pos="966788" algn="l"/>
                <a:tab pos="1023938" algn="l"/>
                <a:tab pos="1435100" algn="l"/>
              </a:tabLst>
            </a:pPr>
            <a:r>
              <a:rPr lang="en-US" sz="2000"/>
              <a:t>	– 		If extended investigation, may wish to code documents electronically for 			privilege, subject matter, and to which request documents are responsive.</a:t>
            </a:r>
          </a:p>
          <a:p>
            <a:pPr marL="234950" algn="l">
              <a:tabLst>
                <a:tab pos="234950" algn="l"/>
                <a:tab pos="692150" algn="l"/>
                <a:tab pos="966788" algn="l"/>
                <a:tab pos="1023938" algn="l"/>
                <a:tab pos="1435100" algn="l"/>
              </a:tabLst>
            </a:pPr>
            <a:r>
              <a:rPr lang="en-US" sz="2000"/>
              <a:t>	– 		Electronic coding requires scanning of documents into central database, 		such as IPRO.</a:t>
            </a:r>
          </a:p>
          <a:p>
            <a:pPr marL="234950" algn="l">
              <a:tabLst>
                <a:tab pos="234950" algn="l"/>
                <a:tab pos="692150" algn="l"/>
                <a:tab pos="966788" algn="l"/>
                <a:tab pos="1023938" algn="l"/>
                <a:tab pos="1435100" algn="l"/>
              </a:tabLst>
            </a:pPr>
            <a:endParaRPr lang="en-US" sz="1400"/>
          </a:p>
          <a:p>
            <a:pPr marL="234950" algn="l">
              <a:tabLst>
                <a:tab pos="234950" algn="l"/>
                <a:tab pos="692150" algn="l"/>
                <a:tab pos="966788" algn="l"/>
                <a:tab pos="1023938" algn="l"/>
                <a:tab pos="1435100" algn="l"/>
              </a:tabLst>
            </a:pPr>
            <a:r>
              <a:rPr lang="en-US"/>
              <a:t>• 	Manner of production</a:t>
            </a:r>
            <a:endParaRPr lang="en-US" sz="2000"/>
          </a:p>
          <a:p>
            <a:pPr marL="234950" algn="l">
              <a:tabLst>
                <a:tab pos="234950" algn="l"/>
                <a:tab pos="692150" algn="l"/>
                <a:tab pos="966788" algn="l"/>
                <a:tab pos="1023938" algn="l"/>
                <a:tab pos="1435100" algn="l"/>
              </a:tabLst>
            </a:pPr>
            <a:r>
              <a:rPr lang="en-US" sz="2000"/>
              <a:t>	– 		Hard copy or electronic -- check with DOJ/FTC staff re this.</a:t>
            </a:r>
          </a:p>
          <a:p>
            <a:pPr marL="234950" algn="l">
              <a:tabLst>
                <a:tab pos="234950" algn="l"/>
                <a:tab pos="692150" algn="l"/>
                <a:tab pos="966788" algn="l"/>
                <a:tab pos="1023938" algn="l"/>
                <a:tab pos="1435100" algn="l"/>
              </a:tabLst>
            </a:pPr>
            <a:r>
              <a:rPr lang="en-US" sz="2000"/>
              <a:t>			 • 	If coding documents, electronic production may be less costly and 					easier.</a:t>
            </a:r>
          </a:p>
          <a:p>
            <a:pPr marL="234950" algn="l">
              <a:tabLst>
                <a:tab pos="234950" algn="l"/>
                <a:tab pos="692150" algn="l"/>
                <a:tab pos="966788" algn="l"/>
                <a:tab pos="1023938" algn="l"/>
                <a:tab pos="1435100" algn="l"/>
              </a:tabLst>
            </a:pPr>
            <a:r>
              <a:rPr lang="en-US" sz="2000"/>
              <a:t>	 – 		Rolling production or send all documents on completion of review.</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SIGNALING SUBSTANTIAL COMPLIANCE</a:t>
            </a:r>
            <a:endParaRPr lang="en-US" i="1"/>
          </a:p>
        </p:txBody>
      </p:sp>
      <p:sp>
        <p:nvSpPr>
          <p:cNvPr id="116739" name="Text Box 3"/>
          <p:cNvSpPr txBox="1">
            <a:spLocks noChangeArrowheads="1"/>
          </p:cNvSpPr>
          <p:nvPr/>
        </p:nvSpPr>
        <p:spPr bwMode="auto">
          <a:xfrm>
            <a:off x="457200" y="1704975"/>
            <a:ext cx="8686800" cy="4922838"/>
          </a:xfrm>
          <a:prstGeom prst="rect">
            <a:avLst/>
          </a:prstGeom>
          <a:noFill/>
          <a:ln w="9525">
            <a:noFill/>
            <a:miter lim="800000"/>
            <a:headEnd/>
            <a:tailEnd/>
          </a:ln>
          <a:effectLst/>
        </p:spPr>
        <p:txBody>
          <a:bodyPr>
            <a:spAutoFit/>
          </a:bodyPr>
          <a:lstStyle/>
          <a:p>
            <a:pPr marL="234950" algn="l">
              <a:tabLst>
                <a:tab pos="234950" algn="l"/>
                <a:tab pos="692150" algn="l"/>
                <a:tab pos="1139825" algn="l"/>
              </a:tabLst>
            </a:pPr>
            <a:r>
              <a:rPr lang="en-US" sz="3200"/>
              <a:t>• 	Certificate of Substantial Compliance must be 	executed and forwarded.	</a:t>
            </a:r>
            <a:r>
              <a:rPr lang="en-US" sz="3300"/>
              <a:t>	</a:t>
            </a:r>
          </a:p>
          <a:p>
            <a:pPr marL="234950" algn="l">
              <a:tabLst>
                <a:tab pos="234950" algn="l"/>
                <a:tab pos="692150" algn="l"/>
                <a:tab pos="1139825" algn="l"/>
              </a:tabLst>
            </a:pPr>
            <a:r>
              <a:rPr lang="en-US" sz="2600"/>
              <a:t>	 – 	Must be executed by person “responsible” for ensuring 		compliance.  Usually in-house attorney or compliance 		officer.</a:t>
            </a:r>
            <a:endParaRPr lang="en-US" sz="3300"/>
          </a:p>
          <a:p>
            <a:pPr marL="234950" algn="l">
              <a:tabLst>
                <a:tab pos="234950" algn="l"/>
                <a:tab pos="692150" algn="l"/>
                <a:tab pos="1139825" algn="l"/>
              </a:tabLst>
            </a:pPr>
            <a:endParaRPr lang="en-US" sz="1400"/>
          </a:p>
          <a:p>
            <a:pPr marL="234950" algn="l">
              <a:tabLst>
                <a:tab pos="234950" algn="l"/>
                <a:tab pos="692150" algn="l"/>
                <a:tab pos="1139825" algn="l"/>
              </a:tabLst>
            </a:pPr>
            <a:r>
              <a:rPr lang="en-US" sz="3200"/>
              <a:t>• 	Enforcers generally accept certificate, but may 	try to “bounce” it if materials are dumped 		upon them and there is reason to believe that 		sufficient amounts of responsive materials not 	provided.</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ext Box 1026"/>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CONFIDENTIALITY OF MATERIALS</a:t>
            </a:r>
            <a:endParaRPr lang="en-US" sz="2600" i="1"/>
          </a:p>
        </p:txBody>
      </p:sp>
      <p:sp>
        <p:nvSpPr>
          <p:cNvPr id="117763" name="Text Box 1027"/>
          <p:cNvSpPr txBox="1">
            <a:spLocks noChangeArrowheads="1"/>
          </p:cNvSpPr>
          <p:nvPr/>
        </p:nvSpPr>
        <p:spPr bwMode="auto">
          <a:xfrm>
            <a:off x="457200" y="1704975"/>
            <a:ext cx="8686800" cy="4721225"/>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a:t>• 	Under 15 U.S.C. § 18a (h) no materials provided during Second 	Request process can be disclosed by antitrust enforcers unless:</a:t>
            </a:r>
            <a:endParaRPr lang="en-US" sz="1800"/>
          </a:p>
          <a:p>
            <a:pPr marL="234950" algn="l">
              <a:tabLst>
                <a:tab pos="234950" algn="l"/>
                <a:tab pos="692150" algn="l"/>
                <a:tab pos="1082675" algn="l"/>
              </a:tabLst>
            </a:pPr>
            <a:r>
              <a:rPr lang="en-US" sz="2000"/>
              <a:t>	 – 	used during investigation with third-party (such as at deposition)</a:t>
            </a:r>
          </a:p>
          <a:p>
            <a:pPr marL="234950" algn="l">
              <a:tabLst>
                <a:tab pos="234950" algn="l"/>
                <a:tab pos="692150" algn="l"/>
                <a:tab pos="1082675" algn="l"/>
              </a:tabLst>
            </a:pPr>
            <a:r>
              <a:rPr lang="en-US" sz="2000"/>
              <a:t>	 – 	used in the context of an anti-merger lawsuit</a:t>
            </a:r>
          </a:p>
          <a:p>
            <a:pPr marL="234950" algn="l">
              <a:tabLst>
                <a:tab pos="234950" algn="l"/>
                <a:tab pos="692150" algn="l"/>
                <a:tab pos="1082675" algn="l"/>
              </a:tabLst>
            </a:pPr>
            <a:r>
              <a:rPr lang="en-US" sz="2000"/>
              <a:t>	 – 	can be provided to Congress by statute</a:t>
            </a:r>
            <a:endParaRPr lang="en-US" sz="1800"/>
          </a:p>
          <a:p>
            <a:pPr marL="234950" algn="l">
              <a:tabLst>
                <a:tab pos="234950" algn="l"/>
                <a:tab pos="692150" algn="l"/>
                <a:tab pos="1082675" algn="l"/>
              </a:tabLst>
            </a:pPr>
            <a:endParaRPr lang="en-US" sz="1800"/>
          </a:p>
          <a:p>
            <a:pPr marL="234950" algn="l">
              <a:tabLst>
                <a:tab pos="234950" algn="l"/>
                <a:tab pos="692150" algn="l"/>
                <a:tab pos="1082675" algn="l"/>
              </a:tabLst>
            </a:pPr>
            <a:r>
              <a:rPr lang="en-US"/>
              <a:t>• 	Materials can be provided to certain states under Merger 		Compact, if parties agree.</a:t>
            </a:r>
            <a:endParaRPr lang="en-US" sz="1800"/>
          </a:p>
          <a:p>
            <a:pPr marL="234950" algn="l">
              <a:tabLst>
                <a:tab pos="234950" algn="l"/>
                <a:tab pos="692150" algn="l"/>
                <a:tab pos="1082675" algn="l"/>
              </a:tabLst>
            </a:pPr>
            <a:r>
              <a:rPr lang="en-US" sz="2000"/>
              <a:t>	– 	If parties do not agree, states could issue independent CID for materials,</a:t>
            </a:r>
          </a:p>
          <a:p>
            <a:pPr marL="234950" algn="l">
              <a:tabLst>
                <a:tab pos="234950" algn="l"/>
                <a:tab pos="692150" algn="l"/>
                <a:tab pos="1082675" algn="l"/>
              </a:tabLst>
            </a:pPr>
            <a:r>
              <a:rPr lang="en-US" sz="2000"/>
              <a:t>		which can run up cost of merger investigations.</a:t>
            </a:r>
            <a:endParaRPr lang="en-US" sz="1800"/>
          </a:p>
          <a:p>
            <a:pPr marL="234950" algn="l">
              <a:tabLst>
                <a:tab pos="234950" algn="l"/>
                <a:tab pos="692150" algn="l"/>
                <a:tab pos="1082675" algn="l"/>
              </a:tabLst>
            </a:pPr>
            <a:endParaRPr lang="en-US" sz="1800"/>
          </a:p>
          <a:p>
            <a:pPr marL="234950" algn="l">
              <a:tabLst>
                <a:tab pos="234950" algn="l"/>
                <a:tab pos="692150" algn="l"/>
                <a:tab pos="1082675" algn="l"/>
              </a:tabLst>
            </a:pPr>
            <a:r>
              <a:rPr lang="en-US"/>
              <a:t>• 	Regulatory agencies may request materials.  Parties are not 		under any obligation to share materials with other regulatory 		agencies.  This is a strategic call.</a:t>
            </a:r>
            <a:endParaRPr lang="en-US" sz="18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Text Box 1027"/>
          <p:cNvSpPr txBox="1">
            <a:spLocks noChangeArrowheads="1"/>
          </p:cNvSpPr>
          <p:nvPr/>
        </p:nvSpPr>
        <p:spPr bwMode="auto">
          <a:xfrm>
            <a:off x="457200" y="1704975"/>
            <a:ext cx="8686800" cy="1371600"/>
          </a:xfrm>
          <a:prstGeom prst="rect">
            <a:avLst/>
          </a:prstGeom>
          <a:noFill/>
          <a:ln w="9525">
            <a:noFill/>
            <a:miter lim="800000"/>
            <a:headEnd/>
            <a:tailEnd/>
          </a:ln>
          <a:effectLst/>
        </p:spPr>
        <p:txBody>
          <a:bodyPr>
            <a:spAutoFit/>
          </a:bodyPr>
          <a:lstStyle/>
          <a:p>
            <a:pPr marL="234950">
              <a:tabLst>
                <a:tab pos="234950" algn="l"/>
                <a:tab pos="692150" algn="l"/>
                <a:tab pos="1082675" algn="l"/>
              </a:tabLst>
            </a:pPr>
            <a:r>
              <a:rPr lang="en-US" sz="4200" b="1">
                <a:effectLst>
                  <a:outerShdw blurRad="38100" dist="38100" dir="2700000" algn="tl">
                    <a:srgbClr val="C0C0C0"/>
                  </a:outerShdw>
                </a:effectLst>
              </a:rPr>
              <a:t>ANTI-MERGER </a:t>
            </a:r>
          </a:p>
          <a:p>
            <a:pPr marL="234950">
              <a:tabLst>
                <a:tab pos="234950" algn="l"/>
                <a:tab pos="692150" algn="l"/>
                <a:tab pos="1082675" algn="l"/>
              </a:tabLst>
            </a:pPr>
            <a:r>
              <a:rPr lang="en-US" sz="4200" b="1">
                <a:effectLst>
                  <a:outerShdw blurRad="38100" dist="38100" dir="2700000" algn="tl">
                    <a:srgbClr val="C0C0C0"/>
                  </a:outerShdw>
                </a:effectLst>
              </a:rPr>
              <a:t>LAWSUITS</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457200" y="914400"/>
            <a:ext cx="8686800" cy="519113"/>
          </a:xfrm>
          <a:prstGeom prst="rect">
            <a:avLst/>
          </a:prstGeom>
          <a:noFill/>
          <a:ln w="9525">
            <a:noFill/>
            <a:miter lim="800000"/>
            <a:headEnd/>
            <a:tailEnd/>
          </a:ln>
          <a:effectLst/>
        </p:spPr>
        <p:txBody>
          <a:bodyPr>
            <a:spAutoFit/>
          </a:bodyPr>
          <a:lstStyle/>
          <a:p>
            <a:pPr>
              <a:spcBef>
                <a:spcPct val="50000"/>
              </a:spcBef>
            </a:pPr>
            <a:r>
              <a:rPr lang="en-US" sz="2800" b="1" i="1">
                <a:effectLst>
                  <a:outerShdw blurRad="38100" dist="38100" dir="2700000" algn="tl">
                    <a:srgbClr val="C0C0C0"/>
                  </a:outerShdw>
                </a:effectLst>
              </a:rPr>
              <a:t>ANTI-MERGER LAWSUITS</a:t>
            </a:r>
            <a:endParaRPr lang="en-US" i="1"/>
          </a:p>
        </p:txBody>
      </p:sp>
      <p:sp>
        <p:nvSpPr>
          <p:cNvPr id="185347" name="Text Box 3"/>
          <p:cNvSpPr txBox="1">
            <a:spLocks noChangeArrowheads="1"/>
          </p:cNvSpPr>
          <p:nvPr/>
        </p:nvSpPr>
        <p:spPr bwMode="auto">
          <a:xfrm>
            <a:off x="457200" y="1704975"/>
            <a:ext cx="8686800" cy="4838700"/>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a:t>• 	Brought pursuant to Section 7 of the Clayton Act, </a:t>
            </a:r>
          </a:p>
          <a:p>
            <a:pPr marL="234950" algn="l">
              <a:tabLst>
                <a:tab pos="234950" algn="l"/>
                <a:tab pos="692150" algn="l"/>
                <a:tab pos="1082675" algn="l"/>
              </a:tabLst>
            </a:pPr>
            <a:r>
              <a:rPr lang="en-US"/>
              <a:t>	15 U.S.C. § 18</a:t>
            </a:r>
          </a:p>
          <a:p>
            <a:pPr marL="234950" algn="l">
              <a:tabLst>
                <a:tab pos="234950" algn="l"/>
                <a:tab pos="692150" algn="l"/>
                <a:tab pos="1082675" algn="l"/>
              </a:tabLst>
            </a:pPr>
            <a:endParaRPr lang="en-US"/>
          </a:p>
          <a:p>
            <a:pPr marL="234950" algn="l">
              <a:tabLst>
                <a:tab pos="234950" algn="l"/>
                <a:tab pos="692150" algn="l"/>
                <a:tab pos="1082675" algn="l"/>
              </a:tabLst>
            </a:pPr>
            <a:r>
              <a:rPr lang="en-US"/>
              <a:t>• 	Statute states: “No person engaged in commerce or in any 		activity affecting commerce shall acquire, directly or indirectly, 	the whole or any part of the stock or other share capital and no 	person subject to the jurisdiction of the Federal Trade 			Commission shall acquire the whole or any part of the assets of 	another person engaged also in 	commerce or in any activity 		affecting commerce, where in any line of commerce or in any 	activity affecting commerce in any section of the country, the 	effect or such acquisition may be substantially to lessen 		competition, or to tend to create a monopoly.”</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 Box 2050"/>
          <p:cNvSpPr txBox="1">
            <a:spLocks noChangeArrowheads="1"/>
          </p:cNvSpPr>
          <p:nvPr/>
        </p:nvSpPr>
        <p:spPr bwMode="auto">
          <a:xfrm>
            <a:off x="457200" y="668338"/>
            <a:ext cx="8686800" cy="1084262"/>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WHO HAS STANDING TO BRING </a:t>
            </a:r>
          </a:p>
          <a:p>
            <a:pPr>
              <a:lnSpc>
                <a:spcPct val="50000"/>
              </a:lnSpc>
              <a:spcBef>
                <a:spcPct val="50000"/>
              </a:spcBef>
            </a:pPr>
            <a:r>
              <a:rPr lang="en-US" sz="2600" b="1" i="1">
                <a:effectLst>
                  <a:outerShdw blurRad="38100" dist="38100" dir="2700000" algn="tl">
                    <a:srgbClr val="C0C0C0"/>
                  </a:outerShdw>
                </a:effectLst>
              </a:rPr>
              <a:t>AN ANTI-MERGER LAWSUIT?</a:t>
            </a:r>
            <a:endParaRPr lang="en-US" i="1"/>
          </a:p>
        </p:txBody>
      </p:sp>
      <p:sp>
        <p:nvSpPr>
          <p:cNvPr id="119811" name="Text Box 2051"/>
          <p:cNvSpPr txBox="1">
            <a:spLocks noChangeArrowheads="1"/>
          </p:cNvSpPr>
          <p:nvPr/>
        </p:nvSpPr>
        <p:spPr bwMode="auto">
          <a:xfrm>
            <a:off x="457200" y="1976438"/>
            <a:ext cx="8686800" cy="4659312"/>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sz="2800"/>
              <a:t>• 	Federal Antitrust Authorities</a:t>
            </a:r>
            <a:endParaRPr lang="en-US"/>
          </a:p>
          <a:p>
            <a:pPr marL="234950" algn="l">
              <a:tabLst>
                <a:tab pos="234950" algn="l"/>
                <a:tab pos="692150" algn="l"/>
                <a:tab pos="1082675" algn="l"/>
              </a:tabLst>
            </a:pPr>
            <a:r>
              <a:rPr lang="en-US"/>
              <a:t>	– 	Full FTC commission must vote on whether to bring lawsuit 		first.</a:t>
            </a:r>
          </a:p>
          <a:p>
            <a:pPr marL="234950" algn="l">
              <a:tabLst>
                <a:tab pos="234950" algn="l"/>
                <a:tab pos="692150" algn="l"/>
                <a:tab pos="1082675" algn="l"/>
              </a:tabLst>
            </a:pPr>
            <a:r>
              <a:rPr lang="en-US"/>
              <a:t>	– 	Decision made by AAG of Antitrust Division.</a:t>
            </a:r>
          </a:p>
          <a:p>
            <a:pPr marL="234950" algn="l">
              <a:tabLst>
                <a:tab pos="234950" algn="l"/>
                <a:tab pos="692150" algn="l"/>
                <a:tab pos="1082675" algn="l"/>
              </a:tabLst>
            </a:pPr>
            <a:endParaRPr lang="en-US"/>
          </a:p>
          <a:p>
            <a:pPr marL="234950" algn="l">
              <a:tabLst>
                <a:tab pos="234950" algn="l"/>
                <a:tab pos="692150" algn="l"/>
                <a:tab pos="1082675" algn="l"/>
              </a:tabLst>
            </a:pPr>
            <a:r>
              <a:rPr lang="en-US" sz="2800"/>
              <a:t>• 	State Attorneys General</a:t>
            </a:r>
            <a:endParaRPr lang="en-US"/>
          </a:p>
          <a:p>
            <a:pPr marL="234950" algn="l">
              <a:tabLst>
                <a:tab pos="234950" algn="l"/>
                <a:tab pos="692150" algn="l"/>
                <a:tab pos="1082675" algn="l"/>
              </a:tabLst>
            </a:pPr>
            <a:r>
              <a:rPr lang="en-US"/>
              <a:t>	– 	By statutory </a:t>
            </a:r>
            <a:r>
              <a:rPr lang="en-US" i="1"/>
              <a:t>parens patriae</a:t>
            </a:r>
            <a:r>
              <a:rPr lang="en-US"/>
              <a:t> authority, i.e., on behalf 			of the natural person citizens of the state: 15 U.S.C. §15(c).</a:t>
            </a:r>
          </a:p>
          <a:p>
            <a:pPr marL="234950" algn="l">
              <a:tabLst>
                <a:tab pos="234950" algn="l"/>
                <a:tab pos="692150" algn="l"/>
                <a:tab pos="1082675" algn="l"/>
              </a:tabLst>
            </a:pPr>
            <a:r>
              <a:rPr lang="en-US"/>
              <a:t>	– 	By common law authority, i.e., on behalf of general welfare 		and economy of state.</a:t>
            </a:r>
          </a:p>
          <a:p>
            <a:pPr marL="234950" algn="l">
              <a:tabLst>
                <a:tab pos="234950" algn="l"/>
                <a:tab pos="692150" algn="l"/>
                <a:tab pos="1082675" algn="l"/>
              </a:tabLst>
            </a:pPr>
            <a:endParaRPr lang="en-US"/>
          </a:p>
          <a:p>
            <a:pPr marL="234950" algn="l">
              <a:tabLst>
                <a:tab pos="234950" algn="l"/>
                <a:tab pos="692150" algn="l"/>
                <a:tab pos="1082675" algn="l"/>
              </a:tabLst>
            </a:pPr>
            <a:r>
              <a:rPr lang="en-US" sz="2800"/>
              <a:t>• 	Private parties -- under Section 4 of the Clayton Act</a:t>
            </a:r>
            <a:endParaRPr lang="en-US" sz="26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PRIVATE PARTY STANDING</a:t>
            </a:r>
            <a:endParaRPr lang="en-US" i="1"/>
          </a:p>
        </p:txBody>
      </p:sp>
      <p:sp>
        <p:nvSpPr>
          <p:cNvPr id="120835" name="Text Box 3"/>
          <p:cNvSpPr txBox="1">
            <a:spLocks noChangeArrowheads="1"/>
          </p:cNvSpPr>
          <p:nvPr/>
        </p:nvSpPr>
        <p:spPr bwMode="auto">
          <a:xfrm>
            <a:off x="457200" y="1704975"/>
            <a:ext cx="8686800" cy="4549775"/>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sz="2600"/>
              <a:t>• 	Issue over whether private parties have standing to sue 		during the pendency of a government review.</a:t>
            </a:r>
            <a:endParaRPr lang="en-US"/>
          </a:p>
          <a:p>
            <a:pPr marL="234950" algn="l">
              <a:tabLst>
                <a:tab pos="234950" algn="l"/>
                <a:tab pos="692150" algn="l"/>
                <a:tab pos="1082675" algn="l"/>
              </a:tabLst>
            </a:pPr>
            <a:endParaRPr lang="en-US" sz="1600"/>
          </a:p>
          <a:p>
            <a:pPr marL="234950" algn="l">
              <a:tabLst>
                <a:tab pos="234950" algn="l"/>
                <a:tab pos="692150" algn="l"/>
                <a:tab pos="1082675" algn="l"/>
              </a:tabLst>
            </a:pPr>
            <a:r>
              <a:rPr lang="en-US" sz="2600"/>
              <a:t>• 	Most courts have allowed for these suits, but recent 		Seventh Circuit decision dismissed antitrust suit because		Federal Communications Commission was engaged in a 		competition review of transaction.  </a:t>
            </a:r>
            <a:r>
              <a:rPr lang="en-US" sz="2600" i="1"/>
              <a:t>South Austin Coalition 	Community Council v. SBC Communications, Inc.,</a:t>
            </a:r>
            <a:r>
              <a:rPr lang="en-US" sz="2600"/>
              <a:t>191 		F.3d 842 (7th Cir. 1999)</a:t>
            </a:r>
            <a:r>
              <a:rPr lang="en-US" sz="2600" i="1"/>
              <a:t> </a:t>
            </a:r>
            <a:r>
              <a:rPr lang="en-US" sz="2600"/>
              <a:t>(Eastbrook, J.)</a:t>
            </a:r>
            <a:endParaRPr lang="en-US" i="1"/>
          </a:p>
          <a:p>
            <a:pPr marL="234950" algn="l">
              <a:tabLst>
                <a:tab pos="234950" algn="l"/>
                <a:tab pos="692150" algn="l"/>
                <a:tab pos="1082675" algn="l"/>
              </a:tabLst>
            </a:pPr>
            <a:endParaRPr lang="en-US" sz="1600" i="1"/>
          </a:p>
          <a:p>
            <a:pPr marL="234950" algn="l">
              <a:tabLst>
                <a:tab pos="234950" algn="l"/>
                <a:tab pos="692150" algn="l"/>
                <a:tab pos="1082675" algn="l"/>
              </a:tabLst>
            </a:pPr>
            <a:r>
              <a:rPr lang="en-US" sz="2600"/>
              <a:t>•</a:t>
            </a:r>
            <a:r>
              <a:rPr lang="en-US" sz="2600" i="1"/>
              <a:t> 	</a:t>
            </a:r>
            <a:r>
              <a:rPr lang="en-US" sz="2600"/>
              <a:t>Solution may be to allow such suits and stay them until 		antitrust enforcers have finished reviewing the deal.</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SECTION 7 SUIT STANDARDS</a:t>
            </a:r>
            <a:endParaRPr lang="en-US" i="1"/>
          </a:p>
        </p:txBody>
      </p:sp>
      <p:sp>
        <p:nvSpPr>
          <p:cNvPr id="121859" name="Text Box 3"/>
          <p:cNvSpPr txBox="1">
            <a:spLocks noChangeArrowheads="1"/>
          </p:cNvSpPr>
          <p:nvPr/>
        </p:nvSpPr>
        <p:spPr bwMode="auto">
          <a:xfrm>
            <a:off x="457200" y="1704975"/>
            <a:ext cx="8686800" cy="4859338"/>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sz="3200"/>
              <a:t>• 	Merger must likely “substantially lessen 		competition” or “tend to create a monopoly” 		in a </a:t>
            </a:r>
            <a:r>
              <a:rPr lang="en-US" sz="3200" i="1"/>
              <a:t>relevant market.</a:t>
            </a:r>
            <a:endParaRPr lang="en-US" sz="3300"/>
          </a:p>
          <a:p>
            <a:pPr marL="234950" algn="l">
              <a:tabLst>
                <a:tab pos="234950" algn="l"/>
                <a:tab pos="692150" algn="l"/>
                <a:tab pos="1082675" algn="l"/>
              </a:tabLst>
            </a:pPr>
            <a:endParaRPr lang="en-US" sz="3300"/>
          </a:p>
          <a:p>
            <a:pPr marL="234950" algn="l">
              <a:tabLst>
                <a:tab pos="234950" algn="l"/>
                <a:tab pos="692150" algn="l"/>
                <a:tab pos="1082675" algn="l"/>
              </a:tabLst>
            </a:pPr>
            <a:r>
              <a:rPr lang="en-US" sz="3200"/>
              <a:t>• 	In other words, critical question is whether 		merger will lead to the creation of market 		power, </a:t>
            </a:r>
            <a:r>
              <a:rPr lang="en-US" sz="3200" i="1"/>
              <a:t>e.g., </a:t>
            </a:r>
            <a:r>
              <a:rPr lang="en-US" sz="3200"/>
              <a:t>the power to raise price or reduce 	output.  </a:t>
            </a:r>
            <a:r>
              <a:rPr lang="en-US" sz="3200" i="1"/>
              <a:t>See United States v. E.I. Du Pont de 		Nemours &amp; Co.,</a:t>
            </a:r>
            <a:r>
              <a:rPr lang="en-US" sz="3200"/>
              <a:t>351 U.S. 377 (1956)</a:t>
            </a:r>
            <a:endParaRPr lang="en-US"/>
          </a:p>
          <a:p>
            <a:pPr marL="234950" algn="l">
              <a:tabLst>
                <a:tab pos="234950" algn="l"/>
                <a:tab pos="692150" algn="l"/>
                <a:tab pos="1082675" algn="l"/>
              </a:tabLst>
            </a:pP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457200" y="685800"/>
            <a:ext cx="8686800" cy="1084263"/>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DEFINING RELEVANT MARKETS -- </a:t>
            </a:r>
          </a:p>
          <a:p>
            <a:pPr>
              <a:lnSpc>
                <a:spcPct val="50000"/>
              </a:lnSpc>
              <a:spcBef>
                <a:spcPct val="50000"/>
              </a:spcBef>
            </a:pPr>
            <a:r>
              <a:rPr lang="en-US" sz="2600" b="1" i="1">
                <a:effectLst>
                  <a:outerShdw blurRad="38100" dist="38100" dir="2700000" algn="tl">
                    <a:srgbClr val="C0C0C0"/>
                  </a:outerShdw>
                </a:effectLst>
              </a:rPr>
              <a:t>PRODUCT MARKET</a:t>
            </a:r>
            <a:endParaRPr lang="en-US" i="1"/>
          </a:p>
        </p:txBody>
      </p:sp>
      <p:sp>
        <p:nvSpPr>
          <p:cNvPr id="122883" name="Text Box 3"/>
          <p:cNvSpPr txBox="1">
            <a:spLocks noChangeArrowheads="1"/>
          </p:cNvSpPr>
          <p:nvPr/>
        </p:nvSpPr>
        <p:spPr bwMode="auto">
          <a:xfrm>
            <a:off x="457200" y="1689100"/>
            <a:ext cx="8686800" cy="3981450"/>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endParaRPr lang="en-US" sz="2000"/>
          </a:p>
          <a:p>
            <a:pPr marL="234950" algn="l">
              <a:tabLst>
                <a:tab pos="234950" algn="l"/>
                <a:tab pos="692150" algn="l"/>
                <a:tab pos="1082675" algn="l"/>
              </a:tabLst>
            </a:pPr>
            <a:r>
              <a:rPr lang="en-US" sz="2800"/>
              <a:t>• 	1997 DOJ/FTC Horizontal Merger Guidelines -- 		informs prosecutorial discretion of enforcers</a:t>
            </a:r>
            <a:endParaRPr lang="en-US" sz="1800"/>
          </a:p>
          <a:p>
            <a:pPr marL="234950" algn="l">
              <a:tabLst>
                <a:tab pos="234950" algn="l"/>
                <a:tab pos="692150" algn="l"/>
                <a:tab pos="1082675" algn="l"/>
              </a:tabLst>
            </a:pPr>
            <a:endParaRPr lang="en-US" sz="1300"/>
          </a:p>
          <a:p>
            <a:pPr marL="234950" algn="l">
              <a:tabLst>
                <a:tab pos="234950" algn="l"/>
                <a:tab pos="692150" algn="l"/>
                <a:tab pos="1082675" algn="l"/>
              </a:tabLst>
            </a:pPr>
            <a:r>
              <a:rPr lang="en-US" sz="2800"/>
              <a:t>• 	1993 Horizontal Merger Guidelines of the National 		Association of Attorneys General -- likewise informs 	prosecutorial discretion.</a:t>
            </a:r>
            <a:endParaRPr lang="en-US" sz="1800"/>
          </a:p>
          <a:p>
            <a:pPr marL="234950" algn="l">
              <a:tabLst>
                <a:tab pos="234950" algn="l"/>
                <a:tab pos="692150" algn="l"/>
                <a:tab pos="1082675" algn="l"/>
              </a:tabLst>
            </a:pPr>
            <a:endParaRPr lang="en-US" sz="1300"/>
          </a:p>
          <a:p>
            <a:pPr marL="234950" algn="l">
              <a:tabLst>
                <a:tab pos="234950" algn="l"/>
                <a:tab pos="692150" algn="l"/>
                <a:tab pos="1082675" algn="l"/>
              </a:tabLst>
            </a:pPr>
            <a:r>
              <a:rPr lang="en-US" sz="2800"/>
              <a:t>• 	Most courts will defer to the guidelines.  </a:t>
            </a:r>
            <a:r>
              <a:rPr lang="en-US" sz="2800" i="1"/>
              <a:t>See F.T.C. 	</a:t>
            </a:r>
          </a:p>
          <a:p>
            <a:pPr marL="234950" algn="l">
              <a:tabLst>
                <a:tab pos="234950" algn="l"/>
                <a:tab pos="692150" algn="l"/>
                <a:tab pos="1082675" algn="l"/>
              </a:tabLst>
            </a:pPr>
            <a:r>
              <a:rPr lang="en-US" sz="2800" i="1"/>
              <a:t>	v. H.J. Heinz &amp; Co., </a:t>
            </a:r>
            <a:r>
              <a:rPr lang="en-US" sz="2800"/>
              <a:t>246 F.3d 708 (C.A.D.C.2001)</a:t>
            </a:r>
            <a:endParaRPr lang="en-US" sz="1800"/>
          </a:p>
          <a:p>
            <a:pPr marL="234950" algn="l">
              <a:tabLst>
                <a:tab pos="234950" algn="l"/>
                <a:tab pos="692150" algn="l"/>
                <a:tab pos="1082675" algn="l"/>
              </a:tabLst>
            </a:pPr>
            <a:endParaRPr lang="en-US" sz="13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454025" y="1889125"/>
            <a:ext cx="8537575" cy="3990975"/>
          </a:xfrm>
          <a:prstGeom prst="rect">
            <a:avLst/>
          </a:prstGeom>
          <a:noFill/>
          <a:ln w="9525">
            <a:noFill/>
            <a:miter lim="800000"/>
            <a:headEnd/>
            <a:tailEnd/>
          </a:ln>
          <a:effectLst/>
        </p:spPr>
        <p:txBody>
          <a:bodyPr>
            <a:spAutoFit/>
          </a:bodyPr>
          <a:lstStyle/>
          <a:p>
            <a:pPr marL="228600" lvl="2" algn="l" defTabSz="795338">
              <a:tabLst>
                <a:tab pos="692150" algn="l"/>
                <a:tab pos="1147763" algn="l"/>
                <a:tab pos="1997075" algn="l"/>
              </a:tabLst>
            </a:pPr>
            <a:r>
              <a:rPr lang="en-US" sz="3200"/>
              <a:t>•	The value of publicly traded voting securities 	is the greater of the “market price” or 			“acquisition price.”</a:t>
            </a:r>
          </a:p>
          <a:p>
            <a:pPr marL="228600" lvl="2" algn="l" defTabSz="795338">
              <a:tabLst>
                <a:tab pos="692150" algn="l"/>
                <a:tab pos="1147763" algn="l"/>
                <a:tab pos="1997075" algn="l"/>
              </a:tabLst>
            </a:pPr>
            <a:endParaRPr lang="en-US" sz="3200"/>
          </a:p>
          <a:p>
            <a:pPr marL="228600" lvl="2" algn="l" defTabSz="795338">
              <a:tabLst>
                <a:tab pos="692150" algn="l"/>
                <a:tab pos="1147763" algn="l"/>
                <a:tab pos="1997075" algn="l"/>
              </a:tabLst>
            </a:pPr>
            <a:r>
              <a:rPr lang="en-US" sz="3200"/>
              <a:t>•	The value of non-publicly traded voting 		securities or assets is the “acquisition price,” 	or if not determined, the “fair market value.”</a:t>
            </a:r>
          </a:p>
          <a:p>
            <a:pPr marL="742950" lvl="3" algn="l" defTabSz="795338">
              <a:tabLst>
                <a:tab pos="692150" algn="l"/>
                <a:tab pos="1147763" algn="l"/>
                <a:tab pos="1997075" algn="l"/>
              </a:tabLst>
            </a:pPr>
            <a:endParaRPr lang="en-US" sz="3200"/>
          </a:p>
        </p:txBody>
      </p:sp>
      <p:sp>
        <p:nvSpPr>
          <p:cNvPr id="7173" name="Text Box 5"/>
          <p:cNvSpPr txBox="1">
            <a:spLocks noChangeArrowheads="1"/>
          </p:cNvSpPr>
          <p:nvPr/>
        </p:nvSpPr>
        <p:spPr bwMode="auto">
          <a:xfrm>
            <a:off x="533400" y="927100"/>
            <a:ext cx="85344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DETERMINING VALUE OF TRANSACTION</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p:cNvSpPr txBox="1">
            <a:spLocks noChangeArrowheads="1"/>
          </p:cNvSpPr>
          <p:nvPr/>
        </p:nvSpPr>
        <p:spPr bwMode="auto">
          <a:xfrm>
            <a:off x="457200" y="685800"/>
            <a:ext cx="8686800" cy="1084263"/>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DEFINING RELEVANT MARKETS -- </a:t>
            </a:r>
          </a:p>
          <a:p>
            <a:pPr>
              <a:lnSpc>
                <a:spcPct val="50000"/>
              </a:lnSpc>
              <a:spcBef>
                <a:spcPct val="50000"/>
              </a:spcBef>
            </a:pPr>
            <a:r>
              <a:rPr lang="en-US" sz="2600" b="1" i="1">
                <a:effectLst>
                  <a:outerShdw blurRad="38100" dist="38100" dir="2700000" algn="tl">
                    <a:srgbClr val="C0C0C0"/>
                  </a:outerShdw>
                </a:effectLst>
              </a:rPr>
              <a:t>PRODUCT MARKET</a:t>
            </a:r>
          </a:p>
        </p:txBody>
      </p:sp>
      <p:sp>
        <p:nvSpPr>
          <p:cNvPr id="186371" name="Text Box 3"/>
          <p:cNvSpPr txBox="1">
            <a:spLocks noChangeArrowheads="1"/>
          </p:cNvSpPr>
          <p:nvPr/>
        </p:nvSpPr>
        <p:spPr bwMode="auto">
          <a:xfrm>
            <a:off x="457200" y="1673225"/>
            <a:ext cx="8686800" cy="5027613"/>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endParaRPr lang="en-US" sz="2000"/>
          </a:p>
          <a:p>
            <a:pPr marL="234950" algn="l">
              <a:tabLst>
                <a:tab pos="234950" algn="l"/>
                <a:tab pos="692150" algn="l"/>
                <a:tab pos="1082675" algn="l"/>
              </a:tabLst>
            </a:pPr>
            <a:r>
              <a:rPr lang="en-US" sz="2800"/>
              <a:t>• 	Test:  Market consists of all products that are 			sufficiently substituted for core product in light of 		small, but significant, non-transitory price increase</a:t>
            </a:r>
            <a:r>
              <a:rPr lang="en-US" sz="2800" i="1"/>
              <a:t>.</a:t>
            </a:r>
            <a:endParaRPr lang="en-US" sz="1800" i="1"/>
          </a:p>
          <a:p>
            <a:pPr marL="234950" algn="l">
              <a:tabLst>
                <a:tab pos="234950" algn="l"/>
                <a:tab pos="692150" algn="l"/>
                <a:tab pos="1082675" algn="l"/>
              </a:tabLst>
            </a:pPr>
            <a:r>
              <a:rPr lang="en-US" sz="2200"/>
              <a:t>	– </a:t>
            </a:r>
            <a:r>
              <a:rPr lang="en-US" sz="2200" i="1"/>
              <a:t>	</a:t>
            </a:r>
            <a:r>
              <a:rPr lang="en-US" sz="2200"/>
              <a:t>If price for product A is raised by 5%, all products that are 			sufficiently substituted for that product are deemed to be in 			relevant market.</a:t>
            </a:r>
          </a:p>
          <a:p>
            <a:pPr marL="234950" algn="l">
              <a:tabLst>
                <a:tab pos="234950" algn="l"/>
                <a:tab pos="692150" algn="l"/>
                <a:tab pos="1082675" algn="l"/>
              </a:tabLst>
            </a:pPr>
            <a:r>
              <a:rPr lang="en-US" sz="2200"/>
              <a:t>	– 	All products that constrain the price of the core product are 			in the relevant market.</a:t>
            </a:r>
          </a:p>
          <a:p>
            <a:pPr marL="234950" algn="l">
              <a:tabLst>
                <a:tab pos="234950" algn="l"/>
                <a:tab pos="692150" algn="l"/>
                <a:tab pos="1082675" algn="l"/>
              </a:tabLst>
            </a:pPr>
            <a:r>
              <a:rPr lang="en-US" sz="2200"/>
              <a:t>	– 	In other words, “[t]he outer boundaries of a product market 			are determined by the reasonable interchangeability of use 			[by consumers] or the non-elasticity of demand between the 			product itself and substitutes for it.”  </a:t>
            </a:r>
            <a:r>
              <a:rPr lang="en-US" sz="2200" i="1"/>
              <a:t>Brown Shoe v. United 			States</a:t>
            </a:r>
            <a:r>
              <a:rPr lang="en-US" sz="2200"/>
              <a:t>, 370 U.S. 294 (1962).</a:t>
            </a:r>
            <a:endParaRPr lang="en-US" sz="18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 Box 2"/>
          <p:cNvSpPr txBox="1">
            <a:spLocks noChangeArrowheads="1"/>
          </p:cNvSpPr>
          <p:nvPr/>
        </p:nvSpPr>
        <p:spPr bwMode="auto">
          <a:xfrm>
            <a:off x="457200" y="685800"/>
            <a:ext cx="8686800" cy="1084263"/>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DEFINING RELEVANT MARKETS -- </a:t>
            </a:r>
          </a:p>
          <a:p>
            <a:pPr>
              <a:lnSpc>
                <a:spcPct val="50000"/>
              </a:lnSpc>
              <a:spcBef>
                <a:spcPct val="50000"/>
              </a:spcBef>
            </a:pPr>
            <a:r>
              <a:rPr lang="en-US" sz="2600" b="1" i="1">
                <a:effectLst>
                  <a:outerShdw blurRad="38100" dist="38100" dir="2700000" algn="tl">
                    <a:srgbClr val="C0C0C0"/>
                  </a:outerShdw>
                </a:effectLst>
              </a:rPr>
              <a:t>GEOGRAPHIC MARKET</a:t>
            </a:r>
          </a:p>
        </p:txBody>
      </p:sp>
      <p:sp>
        <p:nvSpPr>
          <p:cNvPr id="123907" name="Text Box 3"/>
          <p:cNvSpPr txBox="1">
            <a:spLocks noChangeArrowheads="1"/>
          </p:cNvSpPr>
          <p:nvPr/>
        </p:nvSpPr>
        <p:spPr bwMode="auto">
          <a:xfrm>
            <a:off x="457200" y="1955800"/>
            <a:ext cx="8686800" cy="4006850"/>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sz="3200"/>
              <a:t>• 	Test for geographic dimension of market 		contained in Guidelines.</a:t>
            </a:r>
            <a:endParaRPr lang="en-US" sz="3300"/>
          </a:p>
          <a:p>
            <a:pPr marL="234950" algn="l">
              <a:tabLst>
                <a:tab pos="234950" algn="l"/>
                <a:tab pos="692150" algn="l"/>
                <a:tab pos="1082675" algn="l"/>
              </a:tabLst>
            </a:pPr>
            <a:endParaRPr lang="en-US" sz="3300"/>
          </a:p>
          <a:p>
            <a:pPr marL="234950" algn="l">
              <a:tabLst>
                <a:tab pos="234950" algn="l"/>
                <a:tab pos="692150" algn="l"/>
                <a:tab pos="1082675" algn="l"/>
              </a:tabLst>
            </a:pPr>
            <a:r>
              <a:rPr lang="en-US" sz="3200"/>
              <a:t>• 	Test:  The region includes all areas that 			consumers would go to receive substitute 		products in light of a small, but significant, 		non-transitory price increase for the core 		product.</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MARKET DEFINITION -- GENERAL RULES</a:t>
            </a:r>
            <a:endParaRPr lang="en-US" i="1"/>
          </a:p>
        </p:txBody>
      </p:sp>
      <p:sp>
        <p:nvSpPr>
          <p:cNvPr id="124931" name="Text Box 3"/>
          <p:cNvSpPr txBox="1">
            <a:spLocks noChangeArrowheads="1"/>
          </p:cNvSpPr>
          <p:nvPr/>
        </p:nvSpPr>
        <p:spPr bwMode="auto">
          <a:xfrm>
            <a:off x="457200" y="1752600"/>
            <a:ext cx="8686800" cy="4603750"/>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sz="2800"/>
              <a:t>• 	The broader the product dimension or regional 		dimension of the relevant market, the less likely it is 		that antitrust authorities or 	private parties will be able 	to prove that the merger will lead to anticompetitive 		effects.</a:t>
            </a:r>
            <a:endParaRPr lang="en-US"/>
          </a:p>
          <a:p>
            <a:pPr marL="234950" algn="l">
              <a:tabLst>
                <a:tab pos="234950" algn="l"/>
                <a:tab pos="692150" algn="l"/>
                <a:tab pos="1082675" algn="l"/>
              </a:tabLst>
            </a:pPr>
            <a:endParaRPr lang="en-US"/>
          </a:p>
          <a:p>
            <a:pPr marL="234950" algn="l">
              <a:tabLst>
                <a:tab pos="234950" algn="l"/>
                <a:tab pos="692150" algn="l"/>
                <a:tab pos="1082675" algn="l"/>
              </a:tabLst>
            </a:pPr>
            <a:r>
              <a:rPr lang="en-US" sz="2800"/>
              <a:t>• 	Best way to terminate review of transaction is to 		demonstrate that, even assuming a narrow market, the 	merger will not lead 	to the creation of market power.</a:t>
            </a:r>
            <a:r>
              <a:rPr lang="en-US"/>
              <a:t>  </a:t>
            </a:r>
          </a:p>
          <a:p>
            <a:pPr marL="234950" algn="l">
              <a:tabLst>
                <a:tab pos="234950" algn="l"/>
                <a:tab pos="692150" algn="l"/>
                <a:tab pos="1082675" algn="l"/>
              </a:tabLst>
            </a:pPr>
            <a:r>
              <a:rPr lang="en-US"/>
              <a:t>	– 	Similar to summary judgment standard, no issue of material 		fact over market definition.</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ext Box 2"/>
          <p:cNvSpPr txBox="1">
            <a:spLocks noChangeArrowheads="1"/>
          </p:cNvSpPr>
          <p:nvPr/>
        </p:nvSpPr>
        <p:spPr bwMode="auto">
          <a:xfrm>
            <a:off x="457200" y="685800"/>
            <a:ext cx="8686800" cy="1084263"/>
          </a:xfrm>
          <a:prstGeom prst="rect">
            <a:avLst/>
          </a:prstGeom>
          <a:noFill/>
          <a:ln w="9525">
            <a:noFill/>
            <a:miter lim="800000"/>
            <a:headEnd/>
            <a:tailEnd/>
          </a:ln>
          <a:effectLst/>
        </p:spPr>
        <p:txBody>
          <a:bodyPr>
            <a:spAutoFit/>
          </a:bodyPr>
          <a:lstStyle/>
          <a:p>
            <a:pPr>
              <a:lnSpc>
                <a:spcPct val="50000"/>
              </a:lnSpc>
              <a:spcBef>
                <a:spcPct val="50000"/>
              </a:spcBef>
            </a:pPr>
            <a:endParaRPr lang="en-US" sz="2600" b="1" i="1">
              <a:effectLst>
                <a:outerShdw blurRad="38100" dist="38100" dir="2700000" algn="tl">
                  <a:srgbClr val="C0C0C0"/>
                </a:outerShdw>
              </a:effectLst>
            </a:endParaRPr>
          </a:p>
          <a:p>
            <a:pPr>
              <a:lnSpc>
                <a:spcPct val="50000"/>
              </a:lnSpc>
              <a:spcBef>
                <a:spcPct val="50000"/>
              </a:spcBef>
            </a:pPr>
            <a:r>
              <a:rPr lang="en-US" sz="2600" b="1" i="1">
                <a:effectLst>
                  <a:outerShdw blurRad="38100" dist="38100" dir="2700000" algn="tl">
                    <a:srgbClr val="C0C0C0"/>
                  </a:outerShdw>
                </a:effectLst>
              </a:rPr>
              <a:t>DEMONSTRATION OF MARKET POWER -- </a:t>
            </a:r>
          </a:p>
          <a:p>
            <a:pPr>
              <a:lnSpc>
                <a:spcPct val="50000"/>
              </a:lnSpc>
              <a:spcBef>
                <a:spcPct val="50000"/>
              </a:spcBef>
            </a:pPr>
            <a:r>
              <a:rPr lang="en-US" sz="2600" b="1" i="1">
                <a:effectLst>
                  <a:outerShdw blurRad="38100" dist="38100" dir="2700000" algn="tl">
                    <a:srgbClr val="C0C0C0"/>
                  </a:outerShdw>
                </a:effectLst>
              </a:rPr>
              <a:t>HHI CALCULATIONS</a:t>
            </a:r>
            <a:endParaRPr lang="en-US" i="1"/>
          </a:p>
        </p:txBody>
      </p:sp>
      <p:sp>
        <p:nvSpPr>
          <p:cNvPr id="125955" name="Text Box 3"/>
          <p:cNvSpPr txBox="1">
            <a:spLocks noChangeArrowheads="1"/>
          </p:cNvSpPr>
          <p:nvPr/>
        </p:nvSpPr>
        <p:spPr bwMode="auto">
          <a:xfrm>
            <a:off x="457200" y="1981200"/>
            <a:ext cx="8686800" cy="4786313"/>
          </a:xfrm>
          <a:prstGeom prst="rect">
            <a:avLst/>
          </a:prstGeom>
          <a:noFill/>
          <a:ln w="9525">
            <a:noFill/>
            <a:miter lim="800000"/>
            <a:headEnd/>
            <a:tailEnd/>
          </a:ln>
          <a:effectLst/>
        </p:spPr>
        <p:txBody>
          <a:bodyPr>
            <a:spAutoFit/>
          </a:bodyPr>
          <a:lstStyle/>
          <a:p>
            <a:pPr marL="234950" algn="l">
              <a:tabLst>
                <a:tab pos="234950" algn="l"/>
                <a:tab pos="692150" algn="l"/>
                <a:tab pos="1082675" algn="l"/>
                <a:tab pos="1370013" algn="l"/>
              </a:tabLst>
            </a:pPr>
            <a:r>
              <a:rPr lang="en-US" sz="1800"/>
              <a:t>• 	Herfendehl-Hierschman Index (HHI) -- measure to determine whether market will 	become concentrated as a result of merger.</a:t>
            </a:r>
            <a:endParaRPr lang="en-US" sz="2000"/>
          </a:p>
          <a:p>
            <a:pPr marL="234950" algn="l">
              <a:tabLst>
                <a:tab pos="234950" algn="l"/>
                <a:tab pos="692150" algn="l"/>
                <a:tab pos="1082675" algn="l"/>
                <a:tab pos="1370013" algn="l"/>
              </a:tabLst>
            </a:pPr>
            <a:r>
              <a:rPr lang="en-US" sz="1700"/>
              <a:t>		1.	Define scope of market.</a:t>
            </a:r>
          </a:p>
          <a:p>
            <a:pPr marL="234950" algn="l">
              <a:tabLst>
                <a:tab pos="234950" algn="l"/>
                <a:tab pos="692150" algn="l"/>
                <a:tab pos="1082675" algn="l"/>
                <a:tab pos="1370013" algn="l"/>
              </a:tabLst>
            </a:pPr>
            <a:r>
              <a:rPr lang="en-US" sz="1700"/>
              <a:t>		2.	Determine share of all players in market.</a:t>
            </a:r>
          </a:p>
          <a:p>
            <a:pPr marL="234950" algn="l">
              <a:tabLst>
                <a:tab pos="234950" algn="l"/>
                <a:tab pos="692150" algn="l"/>
                <a:tab pos="1082675" algn="l"/>
                <a:tab pos="1370013" algn="l"/>
              </a:tabLst>
            </a:pPr>
            <a:r>
              <a:rPr lang="en-US" sz="1700"/>
              <a:t>		3.	Square shares.</a:t>
            </a:r>
          </a:p>
          <a:p>
            <a:pPr marL="234950" algn="l">
              <a:tabLst>
                <a:tab pos="234950" algn="l"/>
                <a:tab pos="692150" algn="l"/>
                <a:tab pos="1082675" algn="l"/>
                <a:tab pos="1370013" algn="l"/>
              </a:tabLst>
            </a:pPr>
            <a:r>
              <a:rPr lang="en-US" sz="1700"/>
              <a:t>		4.	Calculate totals</a:t>
            </a:r>
            <a:endParaRPr lang="en-US" sz="2000"/>
          </a:p>
          <a:p>
            <a:pPr marL="234950" algn="l">
              <a:tabLst>
                <a:tab pos="234950" algn="l"/>
                <a:tab pos="692150" algn="l"/>
                <a:tab pos="1082675" algn="l"/>
                <a:tab pos="1370013" algn="l"/>
              </a:tabLst>
            </a:pPr>
            <a:endParaRPr lang="en-US" sz="1400"/>
          </a:p>
          <a:p>
            <a:pPr marL="234950" algn="l">
              <a:tabLst>
                <a:tab pos="234950" algn="l"/>
                <a:tab pos="692150" algn="l"/>
                <a:tab pos="1082675" algn="l"/>
                <a:tab pos="1370013" algn="l"/>
              </a:tabLst>
            </a:pPr>
            <a:r>
              <a:rPr lang="en-US" sz="1800"/>
              <a:t>•  	If HHI is over 1800 with a change in HHI from pre-to-post merger of over 100, 		merger is </a:t>
            </a:r>
            <a:r>
              <a:rPr lang="en-US" sz="1800" i="1"/>
              <a:t>presumed</a:t>
            </a:r>
            <a:r>
              <a:rPr lang="en-US" sz="1800"/>
              <a:t> to create or enhance marketpower of the merged entity.</a:t>
            </a:r>
            <a:endParaRPr lang="en-US" sz="1900"/>
          </a:p>
          <a:p>
            <a:pPr marL="234950" algn="l">
              <a:tabLst>
                <a:tab pos="234950" algn="l"/>
                <a:tab pos="692150" algn="l"/>
                <a:tab pos="1082675" algn="l"/>
                <a:tab pos="1370013" algn="l"/>
              </a:tabLst>
            </a:pPr>
            <a:endParaRPr lang="en-US" sz="1400"/>
          </a:p>
          <a:p>
            <a:pPr marL="234950" algn="l">
              <a:tabLst>
                <a:tab pos="234950" algn="l"/>
                <a:tab pos="692150" algn="l"/>
                <a:tab pos="1082675" algn="l"/>
                <a:tab pos="1370013" algn="l"/>
              </a:tabLst>
            </a:pPr>
            <a:r>
              <a:rPr lang="en-US" sz="1800"/>
              <a:t>• 	If HHI is between 1000 and 1800 and there is a charge of 50 (but less than 100) of 	pre-to post merger HHI, the merger is said to raise significant competitive concerns.</a:t>
            </a:r>
            <a:endParaRPr lang="en-US" sz="1900"/>
          </a:p>
          <a:p>
            <a:pPr marL="234950" algn="l">
              <a:tabLst>
                <a:tab pos="234950" algn="l"/>
                <a:tab pos="692150" algn="l"/>
                <a:tab pos="1082675" algn="l"/>
                <a:tab pos="1370013" algn="l"/>
              </a:tabLst>
            </a:pPr>
            <a:endParaRPr lang="en-US" sz="1400"/>
          </a:p>
          <a:p>
            <a:pPr marL="234950" algn="l">
              <a:tabLst>
                <a:tab pos="234950" algn="l"/>
                <a:tab pos="692150" algn="l"/>
                <a:tab pos="1082675" algn="l"/>
                <a:tab pos="1370013" algn="l"/>
              </a:tabLst>
            </a:pPr>
            <a:r>
              <a:rPr lang="en-US" sz="1800"/>
              <a:t>• 	This does not mean that antitrust enforcers will automatically challenge 	mergers that 	meet these thresholds.  In recent years, Antitrust enforcers have generally not 		challenged mergers that increase the HHI by less than 100.  Antitrust enforcers will 	consider “defenses” in its using their prosecutorial discretion and courts will 		consider certain defenses as a matter of law.</a:t>
            </a:r>
            <a:endParaRPr lang="en-US" sz="20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MERGER DEFENSES</a:t>
            </a:r>
            <a:endParaRPr lang="en-US" i="1"/>
          </a:p>
        </p:txBody>
      </p:sp>
      <p:sp>
        <p:nvSpPr>
          <p:cNvPr id="126979" name="Text Box 3"/>
          <p:cNvSpPr txBox="1">
            <a:spLocks noChangeArrowheads="1"/>
          </p:cNvSpPr>
          <p:nvPr/>
        </p:nvSpPr>
        <p:spPr bwMode="auto">
          <a:xfrm>
            <a:off x="457200" y="1752600"/>
            <a:ext cx="8686800" cy="5086350"/>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a:t>• 	Failing firm defense -- </a:t>
            </a:r>
            <a:r>
              <a:rPr lang="en-US" i="1"/>
              <a:t>See</a:t>
            </a:r>
            <a:r>
              <a:rPr lang="en-US"/>
              <a:t> </a:t>
            </a:r>
            <a:r>
              <a:rPr lang="en-US" i="1"/>
              <a:t>Citizens Publishing Co. v. United 		States</a:t>
            </a:r>
            <a:r>
              <a:rPr lang="en-US"/>
              <a:t>, 394 U.S. 131, 138-39 (1969).</a:t>
            </a:r>
          </a:p>
          <a:p>
            <a:pPr marL="234950" algn="l">
              <a:tabLst>
                <a:tab pos="234950" algn="l"/>
                <a:tab pos="692150" algn="l"/>
                <a:tab pos="1082675" algn="l"/>
              </a:tabLst>
            </a:pPr>
            <a:r>
              <a:rPr lang="en-US" sz="2000"/>
              <a:t>	– 	The firm must be in “imminent danger” of failing.</a:t>
            </a:r>
          </a:p>
          <a:p>
            <a:pPr marL="234950" algn="l">
              <a:tabLst>
                <a:tab pos="234950" algn="l"/>
                <a:tab pos="692150" algn="l"/>
                <a:tab pos="1082675" algn="l"/>
              </a:tabLst>
            </a:pPr>
            <a:r>
              <a:rPr lang="en-US" sz="2000"/>
              <a:t>	– 	The firm must have no realistic  prospect for a successful reorganization.</a:t>
            </a:r>
          </a:p>
          <a:p>
            <a:pPr marL="234950" algn="l">
              <a:tabLst>
                <a:tab pos="234950" algn="l"/>
                <a:tab pos="692150" algn="l"/>
                <a:tab pos="1082675" algn="l"/>
              </a:tabLst>
            </a:pPr>
            <a:r>
              <a:rPr lang="en-US" sz="2000"/>
              <a:t>	– 	There is no viable alternative purchaser that poses less anticompetitive 		risk.</a:t>
            </a:r>
            <a:endParaRPr lang="en-US"/>
          </a:p>
          <a:p>
            <a:pPr marL="234950" algn="l">
              <a:tabLst>
                <a:tab pos="234950" algn="l"/>
                <a:tab pos="692150" algn="l"/>
                <a:tab pos="1082675" algn="l"/>
              </a:tabLst>
            </a:pPr>
            <a:endParaRPr lang="en-US" sz="1600"/>
          </a:p>
          <a:p>
            <a:pPr marL="234950" algn="l">
              <a:tabLst>
                <a:tab pos="234950" algn="l"/>
                <a:tab pos="692150" algn="l"/>
                <a:tab pos="1082675" algn="l"/>
              </a:tabLst>
            </a:pPr>
            <a:r>
              <a:rPr lang="en-US"/>
              <a:t>• 	Barriers to entry are low.  If entry is timely (within two 		years), likely and sufficient in magnitude, merger may be 		permissible.  </a:t>
            </a:r>
            <a:r>
              <a:rPr lang="en-US" i="1"/>
              <a:t>See</a:t>
            </a:r>
            <a:r>
              <a:rPr lang="en-US"/>
              <a:t> Section 3.0 of Federal Merger Guidelines.</a:t>
            </a:r>
          </a:p>
          <a:p>
            <a:pPr marL="234950" algn="l">
              <a:tabLst>
                <a:tab pos="234950" algn="l"/>
                <a:tab pos="692150" algn="l"/>
                <a:tab pos="1082675" algn="l"/>
              </a:tabLst>
            </a:pPr>
            <a:endParaRPr lang="en-US" sz="1600"/>
          </a:p>
          <a:p>
            <a:pPr marL="234950" algn="l">
              <a:tabLst>
                <a:tab pos="234950" algn="l"/>
                <a:tab pos="692150" algn="l"/>
                <a:tab pos="1082675" algn="l"/>
              </a:tabLst>
            </a:pPr>
            <a:r>
              <a:rPr lang="en-US"/>
              <a:t>• 	“In the absence of significant barriers, a company probably 		cannot maintain 	supra-competitive pricing for any length of 		time.” </a:t>
            </a:r>
            <a:r>
              <a:rPr lang="en-US" i="1"/>
              <a:t>United States v. Baker-	Hughes, Inc.</a:t>
            </a:r>
            <a:r>
              <a:rPr lang="en-US"/>
              <a:t>, 908 F.2d 981 		(A.D.C. 1990).</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MERGER DEFENSES</a:t>
            </a:r>
            <a:endParaRPr lang="en-US" i="1"/>
          </a:p>
        </p:txBody>
      </p:sp>
      <p:sp>
        <p:nvSpPr>
          <p:cNvPr id="128003" name="Text Box 3"/>
          <p:cNvSpPr txBox="1">
            <a:spLocks noChangeArrowheads="1"/>
          </p:cNvSpPr>
          <p:nvPr/>
        </p:nvSpPr>
        <p:spPr bwMode="auto">
          <a:xfrm>
            <a:off x="457200" y="1752600"/>
            <a:ext cx="8686800" cy="3719513"/>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r>
              <a:rPr lang="en-US" sz="2600"/>
              <a:t>• 	Efficiency defense.  Economies of scale will be created by 	the merger which will lead firm to charge lower costs.</a:t>
            </a:r>
            <a:r>
              <a:rPr lang="en-US"/>
              <a:t>  </a:t>
            </a:r>
          </a:p>
          <a:p>
            <a:pPr marL="234950" algn="l">
              <a:tabLst>
                <a:tab pos="234950" algn="l"/>
                <a:tab pos="692150" algn="l"/>
                <a:tab pos="1082675" algn="l"/>
              </a:tabLst>
            </a:pPr>
            <a:r>
              <a:rPr lang="en-US" sz="2200"/>
              <a:t>	– 	Supreme Court never recognized efficiencies defense, but is 			product of federal and state merger guidelines, which inform 			prosecutorial discretion.</a:t>
            </a:r>
          </a:p>
          <a:p>
            <a:pPr marL="234950" algn="l">
              <a:tabLst>
                <a:tab pos="234950" algn="l"/>
                <a:tab pos="692150" algn="l"/>
                <a:tab pos="1082675" algn="l"/>
              </a:tabLst>
            </a:pPr>
            <a:r>
              <a:rPr lang="en-US" sz="2200"/>
              <a:t>	– 	Efficiency defense recognized by lower courts, including Court of 		Appeals of the District of Columbia in </a:t>
            </a:r>
            <a:r>
              <a:rPr lang="en-US" sz="2200" i="1"/>
              <a:t>FTC v. H.J. Hein</a:t>
            </a:r>
            <a:r>
              <a:rPr lang="en-US" sz="2200"/>
              <a:t>z </a:t>
            </a:r>
            <a:r>
              <a:rPr lang="en-US" sz="2200" i="1"/>
              <a:t>&amp; Co</a:t>
            </a:r>
            <a:r>
              <a:rPr lang="en-US" sz="2200"/>
              <a:t>.</a:t>
            </a:r>
            <a:endParaRPr lang="en-US"/>
          </a:p>
          <a:p>
            <a:pPr marL="234950" algn="l">
              <a:tabLst>
                <a:tab pos="234950" algn="l"/>
                <a:tab pos="692150" algn="l"/>
                <a:tab pos="1082675" algn="l"/>
              </a:tabLst>
            </a:pPr>
            <a:endParaRPr lang="en-US"/>
          </a:p>
          <a:p>
            <a:pPr marL="234950" algn="l">
              <a:tabLst>
                <a:tab pos="234950" algn="l"/>
                <a:tab pos="692150" algn="l"/>
                <a:tab pos="1082675" algn="l"/>
              </a:tabLst>
            </a:pPr>
            <a:r>
              <a:rPr lang="en-US" sz="2600"/>
              <a:t>• 	Merger will not lead to creation of market power - rebut 		presumption through economic evidence.</a:t>
            </a:r>
            <a:endParaRPr lang="en-US" sz="200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F.T.C. v. H.J. HEINZ &amp; CO.</a:t>
            </a:r>
            <a:r>
              <a:rPr lang="en-US" sz="2600" b="1">
                <a:effectLst>
                  <a:outerShdw blurRad="38100" dist="38100" dir="2700000" algn="tl">
                    <a:srgbClr val="C0C0C0"/>
                  </a:outerShdw>
                </a:effectLst>
              </a:rPr>
              <a:t>, 246 F.3d 708 (C.A.D.C. 2001)</a:t>
            </a:r>
            <a:endParaRPr lang="en-US" i="1"/>
          </a:p>
        </p:txBody>
      </p:sp>
      <p:sp>
        <p:nvSpPr>
          <p:cNvPr id="129027" name="Text Box 3"/>
          <p:cNvSpPr txBox="1">
            <a:spLocks noChangeArrowheads="1"/>
          </p:cNvSpPr>
          <p:nvPr/>
        </p:nvSpPr>
        <p:spPr bwMode="auto">
          <a:xfrm>
            <a:off x="457200" y="1878013"/>
            <a:ext cx="8686800" cy="4375150"/>
          </a:xfrm>
          <a:prstGeom prst="rect">
            <a:avLst/>
          </a:prstGeom>
          <a:noFill/>
          <a:ln w="9525">
            <a:noFill/>
            <a:miter lim="800000"/>
            <a:headEnd/>
            <a:tailEnd/>
          </a:ln>
          <a:effectLst/>
        </p:spPr>
        <p:txBody>
          <a:bodyPr>
            <a:spAutoFit/>
          </a:bodyPr>
          <a:lstStyle/>
          <a:p>
            <a:pPr marL="234950" algn="l">
              <a:tabLst>
                <a:tab pos="234950" algn="l"/>
                <a:tab pos="692150" algn="l"/>
                <a:tab pos="1082675" algn="l"/>
                <a:tab pos="1370013" algn="l"/>
              </a:tabLst>
            </a:pPr>
            <a:r>
              <a:rPr lang="en-US" sz="2000"/>
              <a:t>• 	Heinz and Beech-Nut</a:t>
            </a:r>
            <a:r>
              <a:rPr lang="en-US" sz="2000" i="1"/>
              <a:t> </a:t>
            </a:r>
            <a:r>
              <a:rPr lang="en-US" sz="2000"/>
              <a:t>attempt to merger to “better compete” against Gerber.</a:t>
            </a:r>
            <a:endParaRPr lang="en-US" sz="1900"/>
          </a:p>
          <a:p>
            <a:pPr marL="234950" algn="l">
              <a:tabLst>
                <a:tab pos="234950" algn="l"/>
                <a:tab pos="692150" algn="l"/>
                <a:tab pos="1082675" algn="l"/>
                <a:tab pos="1370013" algn="l"/>
              </a:tabLst>
            </a:pPr>
            <a:endParaRPr lang="en-US" sz="1900"/>
          </a:p>
          <a:p>
            <a:pPr marL="234950" algn="l">
              <a:tabLst>
                <a:tab pos="234950" algn="l"/>
                <a:tab pos="692150" algn="l"/>
                <a:tab pos="1082675" algn="l"/>
                <a:tab pos="1370013" algn="l"/>
              </a:tabLst>
            </a:pPr>
            <a:r>
              <a:rPr lang="en-US" sz="2000"/>
              <a:t>• 	Lower court refuses to enjoin merger because it holds that efficiencies of 		scale achieved by Heinz and Beech-Nut will lead to consumer benefit.</a:t>
            </a:r>
            <a:endParaRPr lang="en-US" sz="1900"/>
          </a:p>
          <a:p>
            <a:pPr marL="234950" algn="l">
              <a:tabLst>
                <a:tab pos="234950" algn="l"/>
                <a:tab pos="692150" algn="l"/>
                <a:tab pos="1082675" algn="l"/>
                <a:tab pos="1370013" algn="l"/>
              </a:tabLst>
            </a:pPr>
            <a:r>
              <a:rPr lang="en-US" sz="1800"/>
              <a:t>	– 	economies of scale</a:t>
            </a:r>
          </a:p>
          <a:p>
            <a:pPr marL="234950" algn="l">
              <a:tabLst>
                <a:tab pos="234950" algn="l"/>
                <a:tab pos="692150" algn="l"/>
                <a:tab pos="1082675" algn="l"/>
                <a:tab pos="1370013" algn="l"/>
              </a:tabLst>
            </a:pPr>
            <a:r>
              <a:rPr lang="en-US" sz="1800"/>
              <a:t>	– 	integration of operation</a:t>
            </a:r>
          </a:p>
          <a:p>
            <a:pPr marL="234950" algn="l">
              <a:tabLst>
                <a:tab pos="234950" algn="l"/>
                <a:tab pos="692150" algn="l"/>
                <a:tab pos="1082675" algn="l"/>
                <a:tab pos="1370013" algn="l"/>
              </a:tabLst>
            </a:pPr>
            <a:r>
              <a:rPr lang="en-US" sz="1800"/>
              <a:t>	– 	use of better recipes</a:t>
            </a:r>
            <a:endParaRPr lang="en-US" sz="1900"/>
          </a:p>
          <a:p>
            <a:pPr marL="234950" algn="l">
              <a:tabLst>
                <a:tab pos="234950" algn="l"/>
                <a:tab pos="692150" algn="l"/>
                <a:tab pos="1082675" algn="l"/>
                <a:tab pos="1370013" algn="l"/>
              </a:tabLst>
            </a:pPr>
            <a:endParaRPr lang="en-US" sz="1900"/>
          </a:p>
          <a:p>
            <a:pPr marL="234950" algn="l">
              <a:tabLst>
                <a:tab pos="234950" algn="l"/>
                <a:tab pos="692150" algn="l"/>
                <a:tab pos="1082675" algn="l"/>
                <a:tab pos="1370013" algn="l"/>
              </a:tabLst>
            </a:pPr>
            <a:r>
              <a:rPr lang="en-US" sz="2000"/>
              <a:t>• 	Appellate court reverses.</a:t>
            </a:r>
            <a:r>
              <a:rPr lang="en-US" sz="1900"/>
              <a:t>  </a:t>
            </a:r>
          </a:p>
          <a:p>
            <a:pPr marL="234950" algn="l">
              <a:tabLst>
                <a:tab pos="234950" algn="l"/>
                <a:tab pos="692150" algn="l"/>
                <a:tab pos="1082675" algn="l"/>
                <a:tab pos="1370013" algn="l"/>
              </a:tabLst>
            </a:pPr>
            <a:r>
              <a:rPr lang="en-US" sz="1900"/>
              <a:t>	</a:t>
            </a:r>
            <a:r>
              <a:rPr lang="en-US" sz="1800"/>
              <a:t>– 	Adopts as law merger guidelines test for evaluating merger</a:t>
            </a:r>
          </a:p>
          <a:p>
            <a:pPr marL="234950" algn="l">
              <a:tabLst>
                <a:tab pos="234950" algn="l"/>
                <a:tab pos="692150" algn="l"/>
                <a:tab pos="1082675" algn="l"/>
                <a:tab pos="1370013" algn="l"/>
              </a:tabLst>
            </a:pPr>
            <a:r>
              <a:rPr lang="en-US" sz="1800"/>
              <a:t>		 • 	first, HHIs to see if merger is presumed to be anticompetitive, etc.</a:t>
            </a:r>
          </a:p>
          <a:p>
            <a:pPr marL="234950" algn="l">
              <a:tabLst>
                <a:tab pos="234950" algn="l"/>
                <a:tab pos="692150" algn="l"/>
                <a:tab pos="1082675" algn="l"/>
                <a:tab pos="1370013" algn="l"/>
              </a:tabLst>
            </a:pPr>
            <a:r>
              <a:rPr lang="en-US" sz="1800"/>
              <a:t>	– 	Recognizes defense when “extraordinary efficiencies” proven</a:t>
            </a:r>
          </a:p>
          <a:p>
            <a:pPr marL="234950" algn="l">
              <a:tabLst>
                <a:tab pos="234950" algn="l"/>
                <a:tab pos="692150" algn="l"/>
                <a:tab pos="1082675" algn="l"/>
                <a:tab pos="1370013" algn="l"/>
              </a:tabLst>
            </a:pPr>
            <a:r>
              <a:rPr lang="en-US" sz="1800"/>
              <a:t>	– 	States that defendant failed to prove extraordinary efficiencies in this regard.</a:t>
            </a:r>
          </a:p>
          <a:p>
            <a:pPr marL="234950" algn="l">
              <a:tabLst>
                <a:tab pos="234950" algn="l"/>
                <a:tab pos="692150" algn="l"/>
                <a:tab pos="1082675" algn="l"/>
                <a:tab pos="1370013" algn="l"/>
              </a:tabLst>
            </a:pPr>
            <a:r>
              <a:rPr lang="en-US" sz="1800"/>
              <a:t>	– 	Extraordinary efficiencies standard may not apply to all mergers -- Heinz/Beech-		Nut merger was a merger to duopoly (extreme market concentration).</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ext Box 2"/>
          <p:cNvSpPr txBox="1">
            <a:spLocks noChangeArrowheads="1"/>
          </p:cNvSpPr>
          <p:nvPr/>
        </p:nvSpPr>
        <p:spPr bwMode="auto">
          <a:xfrm>
            <a:off x="457200" y="685800"/>
            <a:ext cx="8686800" cy="1147763"/>
          </a:xfrm>
          <a:prstGeom prst="rect">
            <a:avLst/>
          </a:prstGeom>
          <a:noFill/>
          <a:ln w="9525">
            <a:noFill/>
            <a:miter lim="800000"/>
            <a:headEnd/>
            <a:tailEnd/>
          </a:ln>
          <a:effectLst/>
        </p:spPr>
        <p:txBody>
          <a:bodyPr>
            <a:spAutoFit/>
          </a:bodyPr>
          <a:lstStyle/>
          <a:p>
            <a:pPr>
              <a:lnSpc>
                <a:spcPct val="50000"/>
              </a:lnSpc>
              <a:spcBef>
                <a:spcPct val="50000"/>
              </a:spcBef>
            </a:pPr>
            <a:endParaRPr lang="en-US" i="1"/>
          </a:p>
          <a:p>
            <a:pPr>
              <a:lnSpc>
                <a:spcPct val="60000"/>
              </a:lnSpc>
              <a:spcBef>
                <a:spcPct val="50000"/>
              </a:spcBef>
            </a:pPr>
            <a:r>
              <a:rPr lang="en-US" sz="2600" b="1" i="1">
                <a:effectLst>
                  <a:outerShdw blurRad="38100" dist="38100" dir="2700000" algn="tl">
                    <a:srgbClr val="C0C0C0"/>
                  </a:outerShdw>
                </a:effectLst>
              </a:rPr>
              <a:t>FEDERAL TRADE COMMISSION v. LIBBEY, INC., </a:t>
            </a:r>
          </a:p>
          <a:p>
            <a:pPr>
              <a:lnSpc>
                <a:spcPct val="60000"/>
              </a:lnSpc>
              <a:spcBef>
                <a:spcPct val="50000"/>
              </a:spcBef>
            </a:pPr>
            <a:r>
              <a:rPr lang="en-US" sz="2600" b="1">
                <a:effectLst>
                  <a:outerShdw blurRad="38100" dist="38100" dir="2700000" algn="tl">
                    <a:srgbClr val="C0C0C0"/>
                  </a:outerShdw>
                </a:effectLst>
              </a:rPr>
              <a:t>2002 WL 984209 (D.D.C., April 22, 2002) </a:t>
            </a:r>
          </a:p>
        </p:txBody>
      </p:sp>
      <p:sp>
        <p:nvSpPr>
          <p:cNvPr id="192515" name="Text Box 3"/>
          <p:cNvSpPr txBox="1">
            <a:spLocks noChangeArrowheads="1"/>
          </p:cNvSpPr>
          <p:nvPr/>
        </p:nvSpPr>
        <p:spPr bwMode="auto">
          <a:xfrm>
            <a:off x="457200" y="1962150"/>
            <a:ext cx="8686800" cy="4408488"/>
          </a:xfrm>
          <a:prstGeom prst="rect">
            <a:avLst/>
          </a:prstGeom>
          <a:noFill/>
          <a:ln w="9525">
            <a:noFill/>
            <a:miter lim="800000"/>
            <a:headEnd/>
            <a:tailEnd/>
          </a:ln>
          <a:effectLst/>
        </p:spPr>
        <p:txBody>
          <a:bodyPr>
            <a:spAutoFit/>
          </a:bodyPr>
          <a:lstStyle/>
          <a:p>
            <a:pPr marL="234950" algn="l">
              <a:tabLst>
                <a:tab pos="234950" algn="l"/>
                <a:tab pos="692150" algn="l"/>
                <a:tab pos="1082675" algn="l"/>
              </a:tabLst>
            </a:pPr>
            <a:endParaRPr lang="en-US" sz="2000"/>
          </a:p>
          <a:p>
            <a:pPr marL="234950" algn="l">
              <a:tabLst>
                <a:tab pos="234950" algn="l"/>
                <a:tab pos="692150" algn="l"/>
                <a:tab pos="1082675" algn="l"/>
              </a:tabLst>
            </a:pPr>
            <a:r>
              <a:rPr lang="en-US" sz="2800"/>
              <a:t>• 	After Section 7 litigation, merger agreement is 		amended to alleviate competitive concerns</a:t>
            </a:r>
            <a:endParaRPr lang="en-US" sz="1800"/>
          </a:p>
          <a:p>
            <a:pPr marL="234950" algn="l">
              <a:tabLst>
                <a:tab pos="234950" algn="l"/>
                <a:tab pos="692150" algn="l"/>
                <a:tab pos="1082675" algn="l"/>
              </a:tabLst>
            </a:pPr>
            <a:endParaRPr lang="en-US" sz="1300"/>
          </a:p>
          <a:p>
            <a:pPr marL="234950" algn="l">
              <a:tabLst>
                <a:tab pos="234950" algn="l"/>
                <a:tab pos="692150" algn="l"/>
                <a:tab pos="1082675" algn="l"/>
              </a:tabLst>
            </a:pPr>
            <a:r>
              <a:rPr lang="en-US" sz="2800"/>
              <a:t>• 	Court did not require new HSR filing and did not give 	FTC time to investigate whether merger agreement 		was anticompetitive.</a:t>
            </a:r>
            <a:endParaRPr lang="en-US" sz="1800"/>
          </a:p>
          <a:p>
            <a:pPr marL="234950" algn="l">
              <a:tabLst>
                <a:tab pos="234950" algn="l"/>
                <a:tab pos="692150" algn="l"/>
                <a:tab pos="1082675" algn="l"/>
              </a:tabLst>
            </a:pPr>
            <a:endParaRPr lang="en-US" sz="1300"/>
          </a:p>
          <a:p>
            <a:pPr marL="234950" algn="l">
              <a:tabLst>
                <a:tab pos="234950" algn="l"/>
                <a:tab pos="692150" algn="l"/>
                <a:tab pos="1082675" algn="l"/>
              </a:tabLst>
            </a:pPr>
            <a:r>
              <a:rPr lang="en-US" sz="2800"/>
              <a:t>• 	FTC was “forced” to continue suit over amended 		agreement or give up suit and allow for potentially 		anticompetitive result.</a:t>
            </a:r>
            <a:endParaRPr lang="en-US" sz="1800"/>
          </a:p>
          <a:p>
            <a:pPr marL="234950" algn="l">
              <a:tabLst>
                <a:tab pos="234950" algn="l"/>
                <a:tab pos="692150" algn="l"/>
                <a:tab pos="1082675" algn="l"/>
              </a:tabLst>
            </a:pPr>
            <a:endParaRPr lang="en-US" sz="13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ext Box 2"/>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effectLst>
                  <a:outerShdw blurRad="38100" dist="38100" dir="2700000" algn="tl">
                    <a:srgbClr val="C0C0C0"/>
                  </a:outerShdw>
                </a:effectLst>
              </a:rPr>
              <a:t>RELIEF IN SECTION 7 SUIT</a:t>
            </a:r>
            <a:endParaRPr lang="en-US" i="1"/>
          </a:p>
        </p:txBody>
      </p:sp>
      <p:sp>
        <p:nvSpPr>
          <p:cNvPr id="130051" name="Text Box 3"/>
          <p:cNvSpPr txBox="1">
            <a:spLocks noChangeArrowheads="1"/>
          </p:cNvSpPr>
          <p:nvPr/>
        </p:nvSpPr>
        <p:spPr bwMode="auto">
          <a:xfrm>
            <a:off x="457200" y="1752600"/>
            <a:ext cx="8686800" cy="3032125"/>
          </a:xfrm>
          <a:prstGeom prst="rect">
            <a:avLst/>
          </a:prstGeom>
          <a:noFill/>
          <a:ln w="9525">
            <a:noFill/>
            <a:miter lim="800000"/>
            <a:headEnd/>
            <a:tailEnd/>
          </a:ln>
          <a:effectLst/>
        </p:spPr>
        <p:txBody>
          <a:bodyPr>
            <a:spAutoFit/>
          </a:bodyPr>
          <a:lstStyle/>
          <a:p>
            <a:pPr marL="234950" algn="l">
              <a:tabLst>
                <a:tab pos="234950" algn="l"/>
                <a:tab pos="692150" algn="l"/>
                <a:tab pos="1082675" algn="l"/>
                <a:tab pos="1370013" algn="l"/>
              </a:tabLst>
            </a:pPr>
            <a:r>
              <a:rPr lang="en-US" sz="3200"/>
              <a:t>• 	If brought before merger, generally parties 		will seek preliminary and then permanent 		injunction.</a:t>
            </a:r>
          </a:p>
          <a:p>
            <a:pPr marL="234950" algn="l">
              <a:tabLst>
                <a:tab pos="234950" algn="l"/>
                <a:tab pos="692150" algn="l"/>
                <a:tab pos="1082675" algn="l"/>
                <a:tab pos="1370013" algn="l"/>
              </a:tabLst>
            </a:pPr>
            <a:endParaRPr lang="en-US" sz="3300"/>
          </a:p>
          <a:p>
            <a:pPr marL="234950" algn="l">
              <a:tabLst>
                <a:tab pos="234950" algn="l"/>
                <a:tab pos="692150" algn="l"/>
                <a:tab pos="1082675" algn="l"/>
                <a:tab pos="1370013" algn="l"/>
              </a:tabLst>
            </a:pPr>
            <a:r>
              <a:rPr lang="en-US" sz="3200"/>
              <a:t>• 	If brought after merger, can sue for treble 		damages.</a:t>
            </a:r>
            <a:endParaRPr lang="en-US" sz="33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57200" y="1855788"/>
            <a:ext cx="8686800" cy="3935412"/>
          </a:xfrm>
          <a:prstGeom prst="rect">
            <a:avLst/>
          </a:prstGeom>
          <a:noFill/>
          <a:ln w="9525">
            <a:noFill/>
            <a:miter lim="800000"/>
            <a:headEnd/>
            <a:tailEnd/>
          </a:ln>
          <a:effectLst/>
        </p:spPr>
        <p:txBody>
          <a:bodyPr>
            <a:spAutoFit/>
          </a:bodyPr>
          <a:lstStyle/>
          <a:p>
            <a:pPr marL="234950" algn="l">
              <a:tabLst>
                <a:tab pos="692150" algn="l"/>
              </a:tabLst>
            </a:pPr>
            <a:r>
              <a:rPr lang="en-US" sz="2800">
                <a:solidFill>
                  <a:srgbClr val="000000"/>
                </a:solidFill>
              </a:rPr>
              <a:t>•	Acquisitions of goods in the ordinary course of 		business.</a:t>
            </a:r>
          </a:p>
          <a:p>
            <a:pPr marL="234950" algn="l">
              <a:tabLst>
                <a:tab pos="692150" algn="l"/>
              </a:tabLst>
            </a:pPr>
            <a:endParaRPr lang="en-US" sz="2800">
              <a:solidFill>
                <a:srgbClr val="000000"/>
              </a:solidFill>
            </a:endParaRPr>
          </a:p>
          <a:p>
            <a:pPr marL="234950" algn="l">
              <a:tabLst>
                <a:tab pos="692150" algn="l"/>
              </a:tabLst>
            </a:pPr>
            <a:r>
              <a:rPr lang="en-US" sz="2800">
                <a:solidFill>
                  <a:srgbClr val="000000"/>
                </a:solidFill>
              </a:rPr>
              <a:t>•	Certain acquisitions of real property.</a:t>
            </a:r>
          </a:p>
          <a:p>
            <a:pPr marL="234950" algn="l">
              <a:tabLst>
                <a:tab pos="692150" algn="l"/>
              </a:tabLst>
            </a:pPr>
            <a:endParaRPr lang="en-US" sz="2800">
              <a:solidFill>
                <a:srgbClr val="000000"/>
              </a:solidFill>
            </a:endParaRPr>
          </a:p>
          <a:p>
            <a:pPr marL="234950" algn="l">
              <a:tabLst>
                <a:tab pos="692150" algn="l"/>
              </a:tabLst>
            </a:pPr>
            <a:r>
              <a:rPr lang="en-US" sz="2800">
                <a:solidFill>
                  <a:srgbClr val="000000"/>
                </a:solidFill>
              </a:rPr>
              <a:t>•	Certain transactions which are subject to review by 		another government agency.</a:t>
            </a:r>
          </a:p>
          <a:p>
            <a:pPr marL="234950" algn="l">
              <a:tabLst>
                <a:tab pos="692150" algn="l"/>
              </a:tabLst>
            </a:pPr>
            <a:endParaRPr lang="en-US" sz="2800">
              <a:solidFill>
                <a:srgbClr val="000000"/>
              </a:solidFill>
            </a:endParaRPr>
          </a:p>
          <a:p>
            <a:pPr marL="234950" algn="l">
              <a:tabLst>
                <a:tab pos="692150" algn="l"/>
              </a:tabLst>
            </a:pPr>
            <a:r>
              <a:rPr lang="en-US" sz="2800">
                <a:solidFill>
                  <a:srgbClr val="000000"/>
                </a:solidFill>
              </a:rPr>
              <a:t>•	Intraperson transactions.</a:t>
            </a:r>
            <a:endParaRPr lang="en-US" sz="2000"/>
          </a:p>
        </p:txBody>
      </p:sp>
      <p:sp>
        <p:nvSpPr>
          <p:cNvPr id="5123" name="Text Box 3"/>
          <p:cNvSpPr txBox="1">
            <a:spLocks noChangeArrowheads="1"/>
          </p:cNvSpPr>
          <p:nvPr/>
        </p:nvSpPr>
        <p:spPr bwMode="auto">
          <a:xfrm>
            <a:off x="457200" y="914400"/>
            <a:ext cx="8686800" cy="488950"/>
          </a:xfrm>
          <a:prstGeom prst="rect">
            <a:avLst/>
          </a:prstGeom>
          <a:noFill/>
          <a:ln w="9525">
            <a:noFill/>
            <a:miter lim="800000"/>
            <a:headEnd/>
            <a:tailEnd/>
          </a:ln>
          <a:effectLst/>
        </p:spPr>
        <p:txBody>
          <a:bodyPr>
            <a:spAutoFit/>
          </a:bodyPr>
          <a:lstStyle/>
          <a:p>
            <a:pPr>
              <a:spcBef>
                <a:spcPct val="50000"/>
              </a:spcBef>
            </a:pPr>
            <a:r>
              <a:rPr lang="en-US" sz="2600" b="1" i="1">
                <a:solidFill>
                  <a:srgbClr val="000000"/>
                </a:solidFill>
                <a:effectLst>
                  <a:outerShdw blurRad="38100" dist="38100" dir="2700000" algn="tl">
                    <a:srgbClr val="C0C0C0"/>
                  </a:outerShdw>
                </a:effectLst>
              </a:rPr>
              <a:t>EXEMPT TRANSACTIONS</a:t>
            </a:r>
            <a:endParaRPr lang="en-US" sz="2600" i="1">
              <a:effectLst>
                <a:outerShdw blurRad="38100" dist="38100" dir="2700000" algn="tl">
                  <a:srgbClr val="C0C0C0"/>
                </a:outerShdw>
              </a:effectLst>
            </a:endParaRPr>
          </a:p>
        </p:txBody>
      </p:sp>
    </p:spTree>
  </p:cSld>
  <p:clrMapOvr>
    <a:masterClrMapping/>
  </p:clrMapOvr>
</p:sld>
</file>

<file path=ppt/theme/theme1.xml><?xml version="1.0" encoding="utf-8"?>
<a:theme xmlns:a="http://schemas.openxmlformats.org/drawingml/2006/main" name="C&amp;P PowerPoint Template">
  <a:themeElements>
    <a:clrScheme name="C&amp;P PowerPoin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amp;P PowerPoint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mp;P PowerPoin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amp;P PowerPoin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amp;P PowerPoin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amp;P PowerPoin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amp;P PowerPoin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amp;P PowerPoin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amp;P PowerPoin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::ODMA\PCDOCS\DOCSNY\24565\1</Template>
  <TotalTime>3130</TotalTime>
  <Words>613</Words>
  <Application>Microsoft Office PowerPoint</Application>
  <PresentationFormat>On-screen Show (4:3)</PresentationFormat>
  <Paragraphs>666</Paragraphs>
  <Slides>88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Times New Roman</vt:lpstr>
      <vt:lpstr>Times</vt:lpstr>
      <vt:lpstr>AGaramond</vt:lpstr>
      <vt:lpstr>Garamond</vt:lpstr>
      <vt:lpstr>Symbol</vt:lpstr>
      <vt:lpstr>C&amp;P PowerPoint Template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vector>
  </TitlesOfParts>
  <Company>Constantine &amp; Partners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E. Lipton</dc:creator>
  <cp:lastModifiedBy>awilliamson</cp:lastModifiedBy>
  <cp:revision>225</cp:revision>
  <cp:lastPrinted>2002-06-25T15:49:55Z</cp:lastPrinted>
  <dcterms:created xsi:type="dcterms:W3CDTF">2002-04-02T22:49:34Z</dcterms:created>
  <dcterms:modified xsi:type="dcterms:W3CDTF">2015-12-01T18:44:47Z</dcterms:modified>
</cp:coreProperties>
</file>