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6"/>
  </p:notesMasterIdLst>
  <p:handoutMasterIdLst>
    <p:handoutMasterId r:id="rId37"/>
  </p:handoutMasterIdLst>
  <p:sldIdLst>
    <p:sldId id="256" r:id="rId2"/>
    <p:sldId id="257" r:id="rId3"/>
    <p:sldId id="265" r:id="rId4"/>
    <p:sldId id="267" r:id="rId5"/>
    <p:sldId id="266" r:id="rId6"/>
    <p:sldId id="268" r:id="rId7"/>
    <p:sldId id="261" r:id="rId8"/>
    <p:sldId id="291" r:id="rId9"/>
    <p:sldId id="280" r:id="rId10"/>
    <p:sldId id="262" r:id="rId11"/>
    <p:sldId id="281" r:id="rId12"/>
    <p:sldId id="263" r:id="rId13"/>
    <p:sldId id="282" r:id="rId14"/>
    <p:sldId id="264" r:id="rId15"/>
    <p:sldId id="292" r:id="rId16"/>
    <p:sldId id="293" r:id="rId17"/>
    <p:sldId id="290" r:id="rId18"/>
    <p:sldId id="283" r:id="rId19"/>
    <p:sldId id="270" r:id="rId20"/>
    <p:sldId id="271" r:id="rId21"/>
    <p:sldId id="284" r:id="rId22"/>
    <p:sldId id="272" r:id="rId23"/>
    <p:sldId id="285" r:id="rId24"/>
    <p:sldId id="273" r:id="rId25"/>
    <p:sldId id="274" r:id="rId26"/>
    <p:sldId id="286" r:id="rId27"/>
    <p:sldId id="275" r:id="rId28"/>
    <p:sldId id="276" r:id="rId29"/>
    <p:sldId id="289" r:id="rId30"/>
    <p:sldId id="279" r:id="rId31"/>
    <p:sldId id="287" r:id="rId32"/>
    <p:sldId id="277" r:id="rId33"/>
    <p:sldId id="288" r:id="rId34"/>
    <p:sldId id="278" r:id="rId35"/>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3399FF"/>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31" autoAdjust="0"/>
    <p:restoredTop sz="90929"/>
  </p:normalViewPr>
  <p:slideViewPr>
    <p:cSldViewPr>
      <p:cViewPr varScale="1">
        <p:scale>
          <a:sx n="95" d="100"/>
          <a:sy n="95" d="100"/>
        </p:scale>
        <p:origin x="-1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762" y="-7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68580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i="1"/>
            </a:lvl1pPr>
          </a:lstStyle>
          <a:p>
            <a:r>
              <a:rPr lang="en-US"/>
              <a:t>Competition Law Enforcement And The Media/Telecommunications Industry</a:t>
            </a:r>
          </a:p>
        </p:txBody>
      </p:sp>
      <p:sp>
        <p:nvSpPr>
          <p:cNvPr id="43011" name="Rectangle 3"/>
          <p:cNvSpPr>
            <a:spLocks noGrp="1" noChangeArrowheads="1"/>
          </p:cNvSpPr>
          <p:nvPr>
            <p:ph type="dt" sz="quarter" idx="1"/>
          </p:nvPr>
        </p:nvSpPr>
        <p:spPr bwMode="auto">
          <a:xfrm>
            <a:off x="5486400" y="8831263"/>
            <a:ext cx="1371600" cy="465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r>
              <a:rPr lang="en-US"/>
              <a:t>April 23, 2002</a:t>
            </a:r>
          </a:p>
        </p:txBody>
      </p:sp>
      <p:sp>
        <p:nvSpPr>
          <p:cNvPr id="43014" name="Rectangle 6"/>
          <p:cNvSpPr>
            <a:spLocks noGrp="1" noChangeArrowheads="1"/>
          </p:cNvSpPr>
          <p:nvPr>
            <p:ph type="sldNum" sz="quarter" idx="3"/>
          </p:nvPr>
        </p:nvSpPr>
        <p:spPr bwMode="auto">
          <a:xfrm>
            <a:off x="0" y="9064625"/>
            <a:ext cx="457200" cy="231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09296F6-73A5-48BB-84F7-E434E0F26BE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050"/>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45059" name="Rectangle 2051"/>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45060" name="Rectangle 2052"/>
          <p:cNvSpPr>
            <a:spLocks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5061" name="Rectangle 2053"/>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2054"/>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45063" name="Rectangle 2055"/>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1D988DCA-AD91-4DA5-B0CB-9C01D7B8796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0"/>
            <a:ext cx="9144000" cy="6858000"/>
          </a:xfrm>
          <a:prstGeom prst="rect">
            <a:avLst/>
          </a:prstGeom>
          <a:solidFill>
            <a:srgbClr val="9CC6CE"/>
          </a:solidFill>
          <a:ln w="9525">
            <a:noFill/>
            <a:miter lim="800000"/>
            <a:headEnd/>
            <a:tailEnd/>
          </a:ln>
        </p:spPr>
        <p:txBody>
          <a:bodyPr/>
          <a:lstStyle/>
          <a:p>
            <a:pPr algn="ctr"/>
            <a:r>
              <a:rPr lang="en-US" sz="1200">
                <a:ea typeface="Times" charset="0"/>
                <a:cs typeface="Times" charset="0"/>
              </a:rPr>
              <a:t> </a:t>
            </a:r>
          </a:p>
          <a:p>
            <a:pPr algn="ctr" eaLnBrk="0" hangingPunct="0"/>
            <a:r>
              <a:rPr lang="en-US" sz="1200">
                <a:ea typeface="Times" charset="0"/>
                <a:cs typeface="Times" charset="0"/>
              </a:rPr>
              <a:t> </a:t>
            </a:r>
          </a:p>
          <a:p>
            <a:pPr algn="ctr" eaLnBrk="0" hangingPunct="0"/>
            <a:r>
              <a:rPr lang="en-US" sz="1200">
                <a:ea typeface="Times" charset="0"/>
                <a:cs typeface="Times" charset="0"/>
              </a:rPr>
              <a:t> </a:t>
            </a:r>
          </a:p>
          <a:p>
            <a:pPr algn="ctr" eaLnBrk="0" hangingPunct="0"/>
            <a:r>
              <a:rPr lang="en-US" sz="1200">
                <a:ea typeface="Times" charset="0"/>
                <a:cs typeface="Times" charset="0"/>
              </a:rPr>
              <a:t> </a:t>
            </a:r>
          </a:p>
          <a:p>
            <a:pPr algn="ctr" eaLnBrk="0" hangingPunct="0"/>
            <a:r>
              <a:rPr lang="en-US" sz="1100">
                <a:ea typeface="Times" charset="0"/>
                <a:cs typeface="Times" charset="0"/>
              </a:rPr>
              <a:t> </a:t>
            </a:r>
            <a:endParaRPr lang="en-US" sz="1200">
              <a:ea typeface="Times" charset="0"/>
              <a:cs typeface="Times" charset="0"/>
            </a:endParaRPr>
          </a:p>
          <a:p>
            <a:pPr algn="ctr" eaLnBrk="0" hangingPunct="0"/>
            <a:r>
              <a:rPr lang="en-US" sz="1000">
                <a:latin typeface="AGaramond"/>
                <a:ea typeface="Times" charset="0"/>
                <a:cs typeface="Times" charset="0"/>
              </a:rPr>
              <a:t> </a:t>
            </a:r>
            <a:endParaRPr lang="en-US" sz="1200">
              <a:ea typeface="Times" charset="0"/>
              <a:cs typeface="Times" charset="0"/>
            </a:endParaRPr>
          </a:p>
          <a:p>
            <a:pPr eaLnBrk="0" hangingPunct="0"/>
            <a:endParaRPr lang="en-US"/>
          </a:p>
        </p:txBody>
      </p:sp>
      <p:sp>
        <p:nvSpPr>
          <p:cNvPr id="46083" name="Rectangle 3"/>
          <p:cNvSpPr>
            <a:spLocks noChangeArrowheads="1"/>
          </p:cNvSpPr>
          <p:nvPr/>
        </p:nvSpPr>
        <p:spPr bwMode="auto">
          <a:xfrm>
            <a:off x="0" y="0"/>
            <a:ext cx="9144000" cy="6858000"/>
          </a:xfrm>
          <a:prstGeom prst="rect">
            <a:avLst/>
          </a:prstGeom>
          <a:solidFill>
            <a:srgbClr val="D2ECFA"/>
          </a:solidFill>
          <a:ln w="9525">
            <a:noFill/>
            <a:miter lim="800000"/>
            <a:headEnd/>
            <a:tailEnd/>
          </a:ln>
          <a:effectLst/>
        </p:spPr>
        <p:txBody>
          <a:bodyPr/>
          <a:lstStyle/>
          <a:p>
            <a:endParaRPr lang="en-US"/>
          </a:p>
        </p:txBody>
      </p:sp>
      <p:sp>
        <p:nvSpPr>
          <p:cNvPr id="46084" name="Rectangle 4"/>
          <p:cNvSpPr>
            <a:spLocks noChangeArrowheads="1"/>
          </p:cNvSpPr>
          <p:nvPr/>
        </p:nvSpPr>
        <p:spPr bwMode="auto">
          <a:xfrm>
            <a:off x="0" y="457200"/>
            <a:ext cx="9144000" cy="6400800"/>
          </a:xfrm>
          <a:prstGeom prst="rect">
            <a:avLst/>
          </a:prstGeom>
          <a:solidFill>
            <a:srgbClr val="9CC0D2"/>
          </a:solidFill>
          <a:ln w="9525">
            <a:noFill/>
            <a:miter lim="800000"/>
            <a:headEnd/>
            <a:tailEnd/>
          </a:ln>
        </p:spPr>
        <p:txBody>
          <a:bodyPr/>
          <a:lstStyle/>
          <a:p>
            <a:endParaRPr lang="en-US"/>
          </a:p>
        </p:txBody>
      </p:sp>
      <p:sp>
        <p:nvSpPr>
          <p:cNvPr id="46085" name="Rectangle 5"/>
          <p:cNvSpPr>
            <a:spLocks noChangeArrowheads="1"/>
          </p:cNvSpPr>
          <p:nvPr/>
        </p:nvSpPr>
        <p:spPr bwMode="auto">
          <a:xfrm>
            <a:off x="603250" y="-1230313"/>
            <a:ext cx="9144000" cy="0"/>
          </a:xfrm>
          <a:prstGeom prst="rect">
            <a:avLst/>
          </a:prstGeom>
          <a:noFill/>
          <a:ln w="9525">
            <a:noFill/>
            <a:miter lim="800000"/>
            <a:headEnd/>
            <a:tailEnd/>
          </a:ln>
          <a:effectLst/>
        </p:spPr>
        <p:txBody>
          <a:bodyPr>
            <a:spAutoFit/>
          </a:bodyPr>
          <a:lstStyle/>
          <a:p>
            <a:endParaRPr lang="en-US"/>
          </a:p>
        </p:txBody>
      </p:sp>
      <p:sp>
        <p:nvSpPr>
          <p:cNvPr id="46086" name="Rectangle 6"/>
          <p:cNvSpPr>
            <a:spLocks noChangeArrowheads="1"/>
          </p:cNvSpPr>
          <p:nvPr/>
        </p:nvSpPr>
        <p:spPr bwMode="auto">
          <a:xfrm>
            <a:off x="4333875" y="3295650"/>
            <a:ext cx="9144000" cy="0"/>
          </a:xfrm>
          <a:prstGeom prst="rect">
            <a:avLst/>
          </a:prstGeom>
          <a:noFill/>
          <a:ln w="9525">
            <a:noFill/>
            <a:miter lim="800000"/>
            <a:headEnd/>
            <a:tailEnd/>
          </a:ln>
          <a:effectLst/>
        </p:spPr>
        <p:txBody>
          <a:bodyPr>
            <a:spAutoFit/>
          </a:bodyPr>
          <a:lstStyle/>
          <a:p>
            <a:endParaRPr lang="en-US"/>
          </a:p>
        </p:txBody>
      </p:sp>
      <p:pic>
        <p:nvPicPr>
          <p:cNvPr id="46087" name="Picture 7"/>
          <p:cNvPicPr>
            <a:picLocks noChangeAspect="1" noChangeArrowheads="1"/>
          </p:cNvPicPr>
          <p:nvPr/>
        </p:nvPicPr>
        <p:blipFill>
          <a:blip r:embed="rId13" cstate="print"/>
          <a:srcRect/>
          <a:stretch>
            <a:fillRect/>
          </a:stretch>
        </p:blipFill>
        <p:spPr bwMode="auto">
          <a:xfrm>
            <a:off x="0" y="0"/>
            <a:ext cx="476250" cy="266700"/>
          </a:xfrm>
          <a:prstGeom prst="rect">
            <a:avLst/>
          </a:prstGeom>
          <a:noFill/>
        </p:spPr>
      </p:pic>
      <p:sp>
        <p:nvSpPr>
          <p:cNvPr id="46088" name="Text Box 8"/>
          <p:cNvSpPr txBox="1">
            <a:spLocks noChangeArrowheads="1"/>
          </p:cNvSpPr>
          <p:nvPr/>
        </p:nvSpPr>
        <p:spPr bwMode="auto">
          <a:xfrm>
            <a:off x="400050" y="-14288"/>
            <a:ext cx="2362200" cy="350838"/>
          </a:xfrm>
          <a:prstGeom prst="rect">
            <a:avLst/>
          </a:prstGeom>
          <a:noFill/>
          <a:ln w="9525">
            <a:noFill/>
            <a:miter lim="800000"/>
            <a:headEnd/>
            <a:tailEnd/>
          </a:ln>
          <a:effectLst/>
        </p:spPr>
        <p:txBody>
          <a:bodyPr>
            <a:spAutoFit/>
          </a:bodyPr>
          <a:lstStyle/>
          <a:p>
            <a:pPr>
              <a:spcBef>
                <a:spcPct val="50000"/>
              </a:spcBef>
            </a:pPr>
            <a:r>
              <a:rPr lang="en-US" sz="1700" i="1">
                <a:solidFill>
                  <a:srgbClr val="9CC0D2"/>
                </a:solidFill>
                <a:latin typeface="Garamond" pitchFamily="18" charset="0"/>
              </a:rPr>
              <a:t>Constantine </a:t>
            </a:r>
            <a:r>
              <a:rPr lang="en-US" sz="1700" i="1">
                <a:solidFill>
                  <a:srgbClr val="9CC0D2"/>
                </a:solidFill>
              </a:rPr>
              <a:t>&amp; </a:t>
            </a:r>
            <a:r>
              <a:rPr lang="en-US" sz="1700" i="1">
                <a:solidFill>
                  <a:srgbClr val="9CC0D2"/>
                </a:solidFill>
                <a:latin typeface="Garamond" pitchFamily="18" charset="0"/>
              </a:rPr>
              <a:t>Partners</a:t>
            </a:r>
          </a:p>
        </p:txBody>
      </p:sp>
      <p:sp>
        <p:nvSpPr>
          <p:cNvPr id="46089" name="Rectangle 9"/>
          <p:cNvSpPr>
            <a:spLocks noChangeArrowheads="1"/>
          </p:cNvSpPr>
          <p:nvPr/>
        </p:nvSpPr>
        <p:spPr bwMode="auto">
          <a:xfrm>
            <a:off x="3995738" y="3124200"/>
            <a:ext cx="9144000" cy="0"/>
          </a:xfrm>
          <a:prstGeom prst="rect">
            <a:avLst/>
          </a:prstGeom>
          <a:noFill/>
          <a:ln w="9525">
            <a:noFill/>
            <a:miter lim="800000"/>
            <a:headEnd/>
            <a:tailEnd/>
          </a:ln>
          <a:effectLst/>
        </p:spPr>
        <p:txBody>
          <a:bodyPr>
            <a:spAutoFit/>
          </a:bodyPr>
          <a:lstStyle/>
          <a:p>
            <a:endParaRPr lang="en-US"/>
          </a:p>
        </p:txBody>
      </p:sp>
      <p:sp>
        <p:nvSpPr>
          <p:cNvPr id="46090" name="Rectangle 10"/>
          <p:cNvSpPr>
            <a:spLocks noChangeArrowheads="1"/>
          </p:cNvSpPr>
          <p:nvPr/>
        </p:nvSpPr>
        <p:spPr bwMode="auto">
          <a:xfrm>
            <a:off x="481013" y="914400"/>
            <a:ext cx="8662987" cy="5943600"/>
          </a:xfrm>
          <a:prstGeom prst="rect">
            <a:avLst/>
          </a:prstGeom>
          <a:solidFill>
            <a:srgbClr val="D2ECFA"/>
          </a:solidFill>
          <a:ln w="9525">
            <a:noFill/>
            <a:miter lim="800000"/>
            <a:headEnd/>
            <a:tailEnd/>
          </a:ln>
        </p:spPr>
        <p:txBody>
          <a:bodyPr/>
          <a:lstStyle/>
          <a:p>
            <a:endParaRPr lang="en-US"/>
          </a:p>
        </p:txBody>
      </p:sp>
      <p:sp>
        <p:nvSpPr>
          <p:cNvPr id="46093" name="Text Box 13"/>
          <p:cNvSpPr txBox="1">
            <a:spLocks noChangeArrowheads="1"/>
          </p:cNvSpPr>
          <p:nvPr userDrawn="1"/>
        </p:nvSpPr>
        <p:spPr bwMode="auto">
          <a:xfrm flipH="1">
            <a:off x="8818563" y="6521450"/>
            <a:ext cx="457200" cy="244475"/>
          </a:xfrm>
          <a:prstGeom prst="rect">
            <a:avLst/>
          </a:prstGeom>
          <a:noFill/>
          <a:ln w="9525">
            <a:noFill/>
            <a:miter lim="800000"/>
            <a:headEnd/>
            <a:tailEnd/>
          </a:ln>
          <a:effectLst/>
        </p:spPr>
        <p:txBody>
          <a:bodyPr>
            <a:spAutoFit/>
          </a:bodyPr>
          <a:lstStyle/>
          <a:p>
            <a:pPr algn="ctr" eaLnBrk="0" hangingPunct="0"/>
            <a:fld id="{EA967751-2412-4563-B5A1-376C532E54DD}" type="slidenum">
              <a:rPr lang="en-US" sz="1000"/>
              <a:pPr algn="ctr" eaLnBrk="0" hangingPunct="0"/>
              <a:t>‹#›</a:t>
            </a:fld>
            <a:endParaRPr lang="en-US" sz="1000"/>
          </a:p>
        </p:txBody>
      </p:sp>
      <p:sp>
        <p:nvSpPr>
          <p:cNvPr id="46094" name="Text Box 14"/>
          <p:cNvSpPr txBox="1">
            <a:spLocks noChangeArrowheads="1"/>
          </p:cNvSpPr>
          <p:nvPr userDrawn="1"/>
        </p:nvSpPr>
        <p:spPr bwMode="auto">
          <a:xfrm>
            <a:off x="8610600" y="6646863"/>
            <a:ext cx="609600" cy="244475"/>
          </a:xfrm>
          <a:prstGeom prst="rect">
            <a:avLst/>
          </a:prstGeom>
          <a:noFill/>
          <a:ln w="9525">
            <a:noFill/>
            <a:miter lim="800000"/>
            <a:headEnd/>
            <a:tailEnd/>
          </a:ln>
          <a:effectLst/>
        </p:spPr>
        <p:txBody>
          <a:bodyPr>
            <a:spAutoFit/>
          </a:bodyPr>
          <a:lstStyle/>
          <a:p>
            <a:pPr>
              <a:spcBef>
                <a:spcPct val="50000"/>
              </a:spcBef>
            </a:pPr>
            <a:r>
              <a:rPr lang="en-US" sz="1000" i="1"/>
              <a:t>4/23/02</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ph type="ctrTitle"/>
          </p:nvPr>
        </p:nvSpPr>
        <p:spPr bwMode="auto">
          <a:xfrm>
            <a:off x="838200" y="1066800"/>
            <a:ext cx="7772400" cy="1981200"/>
          </a:xfrm>
          <a:noFill/>
          <a:ln>
            <a:miter lim="800000"/>
            <a:headEnd/>
            <a:tailEnd/>
          </a:ln>
        </p:spPr>
        <p:txBody>
          <a:bodyPr vert="horz" wrap="square" lIns="91440" tIns="45720" rIns="91440" bIns="45720" numCol="1" anchor="t" anchorCtr="0" compatLnSpc="1">
            <a:prstTxWarp prst="textNoShape">
              <a:avLst/>
            </a:prstTxWarp>
          </a:bodyPr>
          <a:lstStyle/>
          <a:p>
            <a:r>
              <a:rPr lang="en-US" sz="4000" b="1" i="1">
                <a:effectLst>
                  <a:outerShdw blurRad="38100" dist="38100" dir="2700000" algn="tl">
                    <a:srgbClr val="C0C0C0"/>
                  </a:outerShdw>
                </a:effectLst>
              </a:rPr>
              <a:t>Competition Law Enforcement And The Media/Telecommunications Industry</a:t>
            </a:r>
          </a:p>
        </p:txBody>
      </p:sp>
      <p:sp>
        <p:nvSpPr>
          <p:cNvPr id="2051" name="Rectangle 3"/>
          <p:cNvSpPr>
            <a:spLocks noChangeArrowheads="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solidFill>
                  <a:schemeClr val="tx2"/>
                </a:solidFill>
              </a:rPr>
              <a:t>By </a:t>
            </a:r>
          </a:p>
          <a:p>
            <a:r>
              <a:rPr lang="en-US">
                <a:solidFill>
                  <a:schemeClr val="tx2"/>
                </a:solidFill>
              </a:rPr>
              <a:t>Matthew L. Cantor</a:t>
            </a:r>
          </a:p>
          <a:p>
            <a:r>
              <a:rPr lang="en-US">
                <a:solidFill>
                  <a:schemeClr val="tx2"/>
                </a:solidFill>
              </a:rPr>
              <a:t>Constantine &amp; Partners, PC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ph type="title"/>
          </p:nvPr>
        </p:nvSpPr>
        <p:spPr bwMode="auto">
          <a:xfrm>
            <a:off x="914400" y="8382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Review Of Media Mergers</a:t>
            </a:r>
          </a:p>
        </p:txBody>
      </p:sp>
      <p:sp>
        <p:nvSpPr>
          <p:cNvPr id="9219" name="Rectangle 3"/>
          <p:cNvSpPr>
            <a:spLocks noChangeArrowheads="1"/>
          </p:cNvSpPr>
          <p:nvPr>
            <p:ph type="body" sz="half" idx="1"/>
          </p:nvPr>
        </p:nvSpPr>
        <p:spPr bwMode="auto">
          <a:xfrm>
            <a:off x="609600" y="2057400"/>
            <a:ext cx="4038600" cy="4419600"/>
          </a:xfrm>
          <a:noFill/>
          <a:ln>
            <a:miter lim="800000"/>
            <a:headEnd/>
            <a:tailEnd/>
          </a:ln>
        </p:spPr>
        <p:txBody>
          <a:bodyPr vert="horz" wrap="square" lIns="91440" tIns="45720" rIns="91440" bIns="45720" numCol="1" anchor="t" anchorCtr="0" compatLnSpc="1">
            <a:prstTxWarp prst="textNoShape">
              <a:avLst/>
            </a:prstTxWarp>
          </a:bodyPr>
          <a:lstStyle/>
          <a:p>
            <a:pPr algn="ctr">
              <a:spcBef>
                <a:spcPct val="50000"/>
              </a:spcBef>
              <a:buFontTx/>
              <a:buNone/>
            </a:pPr>
            <a:r>
              <a:rPr lang="en-US" sz="2400" b="1" u="sng"/>
              <a:t>Antitrust Authorities</a:t>
            </a:r>
          </a:p>
          <a:p>
            <a:pPr>
              <a:buFontTx/>
              <a:buNone/>
            </a:pPr>
            <a:endParaRPr lang="en-US" sz="600" u="sng"/>
          </a:p>
          <a:p>
            <a:r>
              <a:rPr lang="en-US" sz="2400"/>
              <a:t>Under Clayton Act § 7, 15 U.S.C. § 18 mergers are reviewed to see whether they likely will result in a “substantial lessening” of competition or whether they likely will “tend to create a monopoly… in any line of commerce in any section of the country.”</a:t>
            </a:r>
          </a:p>
        </p:txBody>
      </p:sp>
      <p:sp>
        <p:nvSpPr>
          <p:cNvPr id="9220" name="Rectangle 4"/>
          <p:cNvSpPr>
            <a:spLocks noChangeArrowheads="1"/>
          </p:cNvSpPr>
          <p:nvPr>
            <p:ph type="body" sz="half" idx="2"/>
          </p:nvPr>
        </p:nvSpPr>
        <p:spPr bwMode="auto">
          <a:xfrm>
            <a:off x="4648200" y="2070100"/>
            <a:ext cx="4356100" cy="4419600"/>
          </a:xfrm>
          <a:noFill/>
          <a:ln cap="flat">
            <a:miter lim="800000"/>
            <a:headEnd/>
            <a:tailEnd/>
          </a:ln>
        </p:spPr>
        <p:txBody>
          <a:bodyPr vert="horz" wrap="square" lIns="91440" tIns="45720" rIns="91440" bIns="45720" numCol="1" anchor="t" anchorCtr="0" compatLnSpc="1">
            <a:prstTxWarp prst="textNoShape">
              <a:avLst/>
            </a:prstTxWarp>
          </a:bodyPr>
          <a:lstStyle/>
          <a:p>
            <a:pPr algn="ctr">
              <a:lnSpc>
                <a:spcPct val="90000"/>
              </a:lnSpc>
              <a:buFontTx/>
              <a:buNone/>
            </a:pPr>
            <a:r>
              <a:rPr lang="en-US" sz="2400" b="1" u="sng"/>
              <a:t>FCC</a:t>
            </a:r>
          </a:p>
          <a:p>
            <a:pPr>
              <a:lnSpc>
                <a:spcPct val="90000"/>
              </a:lnSpc>
              <a:buFontTx/>
              <a:buNone/>
            </a:pPr>
            <a:endParaRPr lang="en-US" sz="600"/>
          </a:p>
          <a:p>
            <a:pPr>
              <a:lnSpc>
                <a:spcPct val="90000"/>
              </a:lnSpc>
            </a:pPr>
            <a:r>
              <a:rPr lang="en-US" sz="2400"/>
              <a:t>Under 47 U.S.C. </a:t>
            </a:r>
            <a:r>
              <a:rPr lang="en-US"/>
              <a:t>§ 310 (d)</a:t>
            </a:r>
            <a:r>
              <a:rPr lang="en-US" sz="2400"/>
              <a:t>, mergers are reviewed by the FCC to determine whether they are in the “public interest,” i.e., whether they satisfy competition law precepts, comport with national security goals, and allow for sufficient “diversity.”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ph type="title"/>
          </p:nvPr>
        </p:nvSpPr>
        <p:spPr bwMode="auto">
          <a:xfrm>
            <a:off x="838200" y="1828800"/>
            <a:ext cx="7772400" cy="8382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Clayton Act Section 7 Standard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ph type="title"/>
          </p:nvPr>
        </p:nvSpPr>
        <p:spPr bwMode="auto">
          <a:xfrm>
            <a:off x="685800" y="8382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Clayton Act Section 7 Standard</a:t>
            </a:r>
          </a:p>
        </p:txBody>
      </p:sp>
      <p:sp>
        <p:nvSpPr>
          <p:cNvPr id="10243" name="Rectangle 3"/>
          <p:cNvSpPr>
            <a:spLocks noChangeArrowheads="1"/>
          </p:cNvSpPr>
          <p:nvPr>
            <p:ph type="body" idx="1"/>
          </p:nvPr>
        </p:nvSpPr>
        <p:spPr bwMode="auto">
          <a:xfrm>
            <a:off x="685800" y="1905000"/>
            <a:ext cx="7772400" cy="3733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400"/>
              <a:t>Determine whether merger will likely lead to the acquisition of market power.</a:t>
            </a:r>
          </a:p>
          <a:p>
            <a:pPr lvl="1">
              <a:lnSpc>
                <a:spcPct val="90000"/>
              </a:lnSpc>
            </a:pPr>
            <a:r>
              <a:rPr lang="en-US" sz="2000"/>
              <a:t>Market power is defined as “the power to control market prices or exclude competition.”  </a:t>
            </a:r>
            <a:r>
              <a:rPr lang="en-US" sz="2000" i="1"/>
              <a:t>U.S. v. E.I. Du Pont de Nemours &amp; Co., 351 U.S. 377, 391</a:t>
            </a:r>
            <a:r>
              <a:rPr lang="en-US" sz="2000"/>
              <a:t> (1956)</a:t>
            </a:r>
          </a:p>
          <a:p>
            <a:pPr lvl="1">
              <a:lnSpc>
                <a:spcPct val="90000"/>
              </a:lnSpc>
            </a:pPr>
            <a:endParaRPr lang="en-US" sz="2000"/>
          </a:p>
          <a:p>
            <a:pPr>
              <a:lnSpc>
                <a:spcPct val="90000"/>
              </a:lnSpc>
            </a:pPr>
            <a:r>
              <a:rPr lang="en-US" sz="2400"/>
              <a:t>In order to make determination, enforcers follow 1992 Federal Trade Commission/Department Of Justice Guidelines, as amended in 1997.  Guidelines are to inform prosecutorial discretion of enforcers, although certain courts have relied on them as law.</a:t>
            </a: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ph type="title"/>
          </p:nvPr>
        </p:nvSpPr>
        <p:spPr bwMode="auto">
          <a:xfrm>
            <a:off x="838200" y="1676400"/>
            <a:ext cx="7696200" cy="14478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Section 7 Standard: Evaluation Under Merger Guidelines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ph type="title"/>
          </p:nvPr>
        </p:nvSpPr>
        <p:spPr bwMode="auto">
          <a:xfrm>
            <a:off x="685800" y="838200"/>
            <a:ext cx="7772400" cy="9144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Section 7 Standard: Evaluation Under Merger Guidelines</a:t>
            </a:r>
          </a:p>
        </p:txBody>
      </p:sp>
      <p:sp>
        <p:nvSpPr>
          <p:cNvPr id="11267" name="Rectangle 3"/>
          <p:cNvSpPr>
            <a:spLocks noChangeArrowheads="1"/>
          </p:cNvSpPr>
          <p:nvPr>
            <p:ph type="body" idx="1"/>
          </p:nvPr>
        </p:nvSpPr>
        <p:spPr bwMode="auto">
          <a:xfrm>
            <a:off x="838200" y="22098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400"/>
              <a:t>Market definition -- test for deciding scope of particular relevant market, which is prerequisite to determining whether power will be acquired by the merged entity.</a:t>
            </a:r>
          </a:p>
          <a:p>
            <a:pPr>
              <a:lnSpc>
                <a:spcPct val="90000"/>
              </a:lnSpc>
              <a:buFontTx/>
              <a:buNone/>
            </a:pPr>
            <a:endParaRPr lang="en-US" sz="1200"/>
          </a:p>
          <a:p>
            <a:pPr>
              <a:lnSpc>
                <a:spcPct val="90000"/>
              </a:lnSpc>
            </a:pPr>
            <a:r>
              <a:rPr lang="en-US" sz="2400"/>
              <a:t>HHI Calculations -- Mathematical calculation that determines whether the merger is presumptively illegal.</a:t>
            </a:r>
          </a:p>
          <a:p>
            <a:pPr lvl="1">
              <a:lnSpc>
                <a:spcPct val="90000"/>
              </a:lnSpc>
            </a:pPr>
            <a:r>
              <a:rPr lang="en-US" sz="2000"/>
              <a:t>Utilizes market share information</a:t>
            </a:r>
          </a:p>
          <a:p>
            <a:pPr lvl="1">
              <a:lnSpc>
                <a:spcPct val="90000"/>
              </a:lnSpc>
              <a:buFontTx/>
              <a:buNone/>
            </a:pPr>
            <a:endParaRPr lang="en-US" sz="1200"/>
          </a:p>
          <a:p>
            <a:pPr>
              <a:lnSpc>
                <a:spcPct val="90000"/>
              </a:lnSpc>
            </a:pPr>
            <a:r>
              <a:rPr lang="en-US" sz="2400"/>
              <a:t>Analysis of Efficiencies -- Where mergers do not lead to extreme consolidation may benefit consumers by gaining cost reductions.  Can rebut presumption of illegal merger.</a:t>
            </a:r>
          </a:p>
          <a:p>
            <a:pPr lvl="1">
              <a:lnSpc>
                <a:spcPct val="90000"/>
              </a:lnSpc>
            </a:pPr>
            <a:r>
              <a:rPr lang="en-US" sz="2000"/>
              <a:t>E.g., increased economies of scale can lead to reduced cost of product.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bwMode="auto">
          <a:xfrm>
            <a:off x="838200" y="1524000"/>
            <a:ext cx="7848600" cy="14478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Procedure For Review Of Media Transactions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838200" y="838200"/>
            <a:ext cx="7772400" cy="990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Procedure For Review Of Media/Telecom Transactions</a:t>
            </a:r>
          </a:p>
        </p:txBody>
      </p:sp>
      <p:sp>
        <p:nvSpPr>
          <p:cNvPr id="41987" name="Rectangle 3"/>
          <p:cNvSpPr>
            <a:spLocks noChangeArrowheads="1"/>
          </p:cNvSpPr>
          <p:nvPr>
            <p:ph type="body" sz="half" idx="1"/>
          </p:nvPr>
        </p:nvSpPr>
        <p:spPr bwMode="auto">
          <a:xfrm>
            <a:off x="685800" y="2184400"/>
            <a:ext cx="3810000" cy="3581400"/>
          </a:xfrm>
          <a:noFill/>
          <a:ln>
            <a:miter lim="800000"/>
            <a:headEnd/>
            <a:tailEnd/>
          </a:ln>
        </p:spPr>
        <p:txBody>
          <a:bodyPr vert="horz" wrap="square" lIns="91440" tIns="45720" rIns="91440" bIns="45720" numCol="1" anchor="t" anchorCtr="0" compatLnSpc="1">
            <a:prstTxWarp prst="textNoShape">
              <a:avLst/>
            </a:prstTxWarp>
          </a:bodyPr>
          <a:lstStyle/>
          <a:p>
            <a:r>
              <a:rPr lang="en-US" sz="2400"/>
              <a:t>Pre-merger notification must be filed with FTC/DOJ.  Agencies have thirty days to review merger.  Thirty day period can be extended if requests for additional information and documentation are made.</a:t>
            </a:r>
          </a:p>
        </p:txBody>
      </p:sp>
      <p:sp>
        <p:nvSpPr>
          <p:cNvPr id="41988" name="Rectangle 4"/>
          <p:cNvSpPr>
            <a:spLocks noChangeArrowheads="1"/>
          </p:cNvSpPr>
          <p:nvPr>
            <p:ph type="body" sz="half" idx="2"/>
          </p:nvPr>
        </p:nvSpPr>
        <p:spPr bwMode="auto">
          <a:xfrm>
            <a:off x="4648200" y="2133600"/>
            <a:ext cx="3810000" cy="3124200"/>
          </a:xfrm>
          <a:noFill/>
          <a:ln>
            <a:miter lim="800000"/>
            <a:headEnd/>
            <a:tailEnd/>
          </a:ln>
        </p:spPr>
        <p:txBody>
          <a:bodyPr vert="horz" wrap="square" lIns="91440" tIns="45720" rIns="91440" bIns="45720" numCol="1" anchor="t" anchorCtr="0" compatLnSpc="1">
            <a:prstTxWarp prst="textNoShape">
              <a:avLst/>
            </a:prstTxWarp>
          </a:bodyPr>
          <a:lstStyle/>
          <a:p>
            <a:r>
              <a:rPr lang="en-US" sz="2400"/>
              <a:t>Application for transfer of FCC license must be filed with FCC.  FCC has self-imposed 180 day period to rule on transaction, but FCC review has not been historically dictated by this deadline.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bwMode="auto">
          <a:xfrm>
            <a:off x="901700" y="1524000"/>
            <a:ext cx="7772400" cy="1676400"/>
          </a:xfrm>
          <a:noFill/>
          <a:ln>
            <a:miter lim="800000"/>
            <a:headEnd/>
            <a:tailEnd/>
          </a:ln>
        </p:spPr>
        <p:txBody>
          <a:bodyPr vert="horz" wrap="square" lIns="91440" tIns="45720" rIns="91440" bIns="45720" numCol="1" anchor="t" anchorCtr="0" compatLnSpc="1">
            <a:prstTxWarp prst="textNoShape">
              <a:avLst/>
            </a:prstTxWarp>
          </a:bodyPr>
          <a:lstStyle/>
          <a:p>
            <a:r>
              <a:rPr lang="en-US" sz="3600" b="1" i="1">
                <a:effectLst>
                  <a:outerShdw blurRad="38100" dist="38100" dir="2700000" algn="tl">
                    <a:srgbClr val="C0C0C0"/>
                  </a:outerShdw>
                </a:effectLst>
              </a:rPr>
              <a:t>Summary of Recent Reviews of Major Media/Telecom Transactions By Antitrust Authorities</a:t>
            </a:r>
            <a:endParaRPr lang="en-US" sz="3600" b="1">
              <a:effectLst>
                <a:outerShdw blurRad="38100" dist="38100" dir="2700000" algn="tl">
                  <a:srgbClr val="C0C0C0"/>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ph type="title"/>
          </p:nvPr>
        </p:nvSpPr>
        <p:spPr bwMode="auto">
          <a:xfrm>
            <a:off x="762000" y="17526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Radio Station Mergers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8382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Radio Station Mergers</a:t>
            </a:r>
          </a:p>
        </p:txBody>
      </p:sp>
      <p:sp>
        <p:nvSpPr>
          <p:cNvPr id="17411" name="Rectangle 3"/>
          <p:cNvSpPr>
            <a:spLocks noChangeArrowheads="1"/>
          </p:cNvSpPr>
          <p:nvPr>
            <p:ph type="body" idx="1"/>
          </p:nvPr>
        </p:nvSpPr>
        <p:spPr bwMode="auto">
          <a:xfrm>
            <a:off x="6858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r>
              <a:rPr lang="en-US" sz="2000"/>
              <a:t>Westinghouse Electric (CBS)/Infinity Broadcasting (1996)</a:t>
            </a:r>
          </a:p>
          <a:p>
            <a:pPr lvl="1"/>
            <a:r>
              <a:rPr lang="en-US" sz="2000"/>
              <a:t>Deal:  CBS station ownership group seeks to acquire additional station group.</a:t>
            </a:r>
          </a:p>
          <a:p>
            <a:pPr lvl="1"/>
            <a:r>
              <a:rPr lang="en-US" sz="2000"/>
              <a:t>Issue: Would ownership of stations constituting 40% of Boston radio “market” and 45% in Philadelphia radio “market” lead to increase for radio advertising rates?</a:t>
            </a:r>
          </a:p>
          <a:p>
            <a:pPr lvl="2"/>
            <a:r>
              <a:rPr lang="en-US" sz="1800"/>
              <a:t>DOJ alleges that it is especially concerned because many of the radio stations that would be owned by merged entity competed for the ears of same demographic group (males 18-54)?</a:t>
            </a:r>
          </a:p>
          <a:p>
            <a:pPr lvl="1"/>
            <a:r>
              <a:rPr lang="en-US" sz="2000"/>
              <a:t>Conclusion/Enforcement Action Taken:  Divestiture of major station in Philadelphia and Boston.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title"/>
          </p:nvPr>
        </p:nvSpPr>
        <p:spPr bwMode="auto">
          <a:xfrm>
            <a:off x="990600" y="1981200"/>
            <a:ext cx="7772400" cy="7620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Why Is This Interesting?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85800" y="838200"/>
            <a:ext cx="7772400" cy="6858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Radio Station Mergers</a:t>
            </a:r>
          </a:p>
        </p:txBody>
      </p:sp>
      <p:sp>
        <p:nvSpPr>
          <p:cNvPr id="18435" name="Rectangle 3"/>
          <p:cNvSpPr>
            <a:spLocks noChangeArrowheads="1"/>
          </p:cNvSpPr>
          <p:nvPr>
            <p:ph type="body" idx="1"/>
          </p:nvPr>
        </p:nvSpPr>
        <p:spPr bwMode="auto">
          <a:xfrm>
            <a:off x="6858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800"/>
              <a:t>Clear Channel Communications/AMFM (2000)</a:t>
            </a:r>
          </a:p>
          <a:p>
            <a:pPr>
              <a:lnSpc>
                <a:spcPct val="90000"/>
              </a:lnSpc>
            </a:pPr>
            <a:r>
              <a:rPr lang="en-US" sz="2800"/>
              <a:t>Clear Channel Communications/Jacor Communications (1999)</a:t>
            </a:r>
          </a:p>
          <a:p>
            <a:pPr lvl="1">
              <a:lnSpc>
                <a:spcPct val="90000"/>
              </a:lnSpc>
            </a:pPr>
            <a:r>
              <a:rPr lang="en-US" sz="2400"/>
              <a:t>Same issues as in Westinghouse/Infinity.</a:t>
            </a:r>
          </a:p>
          <a:p>
            <a:pPr lvl="1">
              <a:lnSpc>
                <a:spcPct val="90000"/>
              </a:lnSpc>
            </a:pPr>
            <a:r>
              <a:rPr lang="en-US" sz="2400"/>
              <a:t>Both deals led to divestitures.</a:t>
            </a:r>
          </a:p>
          <a:p>
            <a:pPr lvl="1">
              <a:lnSpc>
                <a:spcPct val="90000"/>
              </a:lnSpc>
            </a:pPr>
            <a:r>
              <a:rPr lang="en-US" sz="2400"/>
              <a:t>Question on market definition:  Is market broad (advertising on all radio stations) or is it more narrow (advertising on radio stations that appeal to same demographic.)</a:t>
            </a:r>
          </a:p>
          <a:p>
            <a:pPr lvl="2">
              <a:lnSpc>
                <a:spcPct val="90000"/>
              </a:lnSpc>
            </a:pPr>
            <a:r>
              <a:rPr lang="en-US" sz="2000"/>
              <a:t>DOJ alleges the former.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ph type="title"/>
          </p:nvPr>
        </p:nvSpPr>
        <p:spPr bwMode="auto">
          <a:xfrm>
            <a:off x="762000" y="18288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Television Station Mergers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85800" y="8255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Television Station Mergers</a:t>
            </a:r>
          </a:p>
        </p:txBody>
      </p:sp>
      <p:sp>
        <p:nvSpPr>
          <p:cNvPr id="19459" name="Rectangle 3"/>
          <p:cNvSpPr>
            <a:spLocks noChangeArrowheads="1"/>
          </p:cNvSpPr>
          <p:nvPr>
            <p:ph type="body" idx="1"/>
          </p:nvPr>
        </p:nvSpPr>
        <p:spPr bwMode="auto">
          <a:xfrm>
            <a:off x="762000" y="1600200"/>
            <a:ext cx="7772400" cy="47244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800"/>
              <a:t>Chris-Craft/Fox (2001)</a:t>
            </a:r>
            <a:endParaRPr lang="en-US" sz="2400"/>
          </a:p>
          <a:p>
            <a:pPr lvl="1">
              <a:lnSpc>
                <a:spcPct val="90000"/>
              </a:lnSpc>
            </a:pPr>
            <a:r>
              <a:rPr lang="en-US" sz="2000"/>
              <a:t>Deal:   Fox attempts to acquire second television broadcast station in NY (UPN affiliate), LA (UPN affiliate), PHO (UPN affiliate) and SLC (ABC affiliate).</a:t>
            </a:r>
          </a:p>
          <a:p>
            <a:pPr lvl="1">
              <a:lnSpc>
                <a:spcPct val="90000"/>
              </a:lnSpc>
              <a:buFontTx/>
              <a:buNone/>
            </a:pPr>
            <a:endParaRPr lang="en-US" sz="1000"/>
          </a:p>
          <a:p>
            <a:pPr lvl="1">
              <a:lnSpc>
                <a:spcPct val="90000"/>
              </a:lnSpc>
            </a:pPr>
            <a:r>
              <a:rPr lang="en-US" sz="2000"/>
              <a:t>Issue:  Would merger cause hike in local spot advertising rates charged by television stations, where Fox would was acquiring second television station in a particular regional market?</a:t>
            </a:r>
          </a:p>
          <a:p>
            <a:pPr lvl="1">
              <a:lnSpc>
                <a:spcPct val="90000"/>
              </a:lnSpc>
              <a:buFontTx/>
              <a:buNone/>
            </a:pPr>
            <a:endParaRPr lang="en-US" sz="1000"/>
          </a:p>
          <a:p>
            <a:pPr lvl="1">
              <a:lnSpc>
                <a:spcPct val="90000"/>
              </a:lnSpc>
            </a:pPr>
            <a:r>
              <a:rPr lang="en-US" sz="2000"/>
              <a:t>Conclusion/Enforcement Action:  DOJ concluded that a market for local broadcast programming, separate and apart from cable programming, exists.  Because Fox was to own both Fox and ABC affiliate in Salt Lake City, which would have given Fox about a 40% share of the ad revenues in that market, DOJ required divestiture of Salt Lake City station.  (FCC rule mandated this divestiture in any event.)  In all other respects, deal cleared by DOJ.</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ph type="title"/>
          </p:nvPr>
        </p:nvSpPr>
        <p:spPr bwMode="auto">
          <a:xfrm>
            <a:off x="914400" y="17526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Television Programming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762000" y="8382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Television Programming</a:t>
            </a:r>
          </a:p>
        </p:txBody>
      </p:sp>
      <p:sp>
        <p:nvSpPr>
          <p:cNvPr id="20483" name="Rectangle 3"/>
          <p:cNvSpPr>
            <a:spLocks noChangeArrowheads="1"/>
          </p:cNvSpPr>
          <p:nvPr>
            <p:ph type="body" idx="1"/>
          </p:nvPr>
        </p:nvSpPr>
        <p:spPr bwMode="auto">
          <a:xfrm>
            <a:off x="7620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r>
              <a:rPr lang="en-US" sz="2800"/>
              <a:t>CBS/Viacom (1998)</a:t>
            </a:r>
          </a:p>
          <a:p>
            <a:pPr>
              <a:buFontTx/>
              <a:buNone/>
            </a:pPr>
            <a:endParaRPr lang="en-US" sz="600"/>
          </a:p>
          <a:p>
            <a:pPr lvl="1"/>
            <a:r>
              <a:rPr lang="en-US" sz="2400"/>
              <a:t>Deal:  Viacom, 50% owner of UPN network, attempts to acquire second television network.</a:t>
            </a:r>
          </a:p>
          <a:p>
            <a:pPr lvl="1">
              <a:buFontTx/>
              <a:buNone/>
            </a:pPr>
            <a:endParaRPr lang="en-US" sz="1000"/>
          </a:p>
          <a:p>
            <a:pPr lvl="1"/>
            <a:r>
              <a:rPr lang="en-US" sz="2400"/>
              <a:t>Issue:  Does the acquisition of second network give Viacom market power in sale of advertisements for network programming?</a:t>
            </a:r>
          </a:p>
          <a:p>
            <a:pPr lvl="1">
              <a:buFontTx/>
              <a:buNone/>
            </a:pPr>
            <a:endParaRPr lang="en-US" sz="1000"/>
          </a:p>
          <a:p>
            <a:pPr lvl="1"/>
            <a:r>
              <a:rPr lang="en-US" sz="2400"/>
              <a:t>Conclusion/Enforcement Action:  Deal is cleared.  Viacom is not forced to sell its stake in UPN.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762000" y="8382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Television Programming</a:t>
            </a:r>
          </a:p>
        </p:txBody>
      </p:sp>
      <p:sp>
        <p:nvSpPr>
          <p:cNvPr id="21507" name="Rectangle 3"/>
          <p:cNvSpPr>
            <a:spLocks noChangeArrowheads="1"/>
          </p:cNvSpPr>
          <p:nvPr>
            <p:ph type="body" idx="1"/>
          </p:nvPr>
        </p:nvSpPr>
        <p:spPr bwMode="auto">
          <a:xfrm>
            <a:off x="762000" y="1905000"/>
            <a:ext cx="7772400" cy="4114800"/>
          </a:xfrm>
          <a:noFill/>
          <a:ln>
            <a:miter lim="800000"/>
            <a:headEnd/>
            <a:tailEnd/>
          </a:ln>
        </p:spPr>
        <p:txBody>
          <a:bodyPr vert="horz" wrap="square" lIns="91440" tIns="45720" rIns="91440" bIns="45720" numCol="1" anchor="t" anchorCtr="0" compatLnSpc="1">
            <a:prstTxWarp prst="textNoShape">
              <a:avLst/>
            </a:prstTxWarp>
          </a:bodyPr>
          <a:lstStyle/>
          <a:p>
            <a:r>
              <a:rPr lang="en-US" sz="2800"/>
              <a:t>Fox Family/Disney (2001)</a:t>
            </a:r>
          </a:p>
          <a:p>
            <a:pPr lvl="1"/>
            <a:r>
              <a:rPr lang="en-US" sz="1800"/>
              <a:t>Deal: Disney, owner of Disney channel and tremendous amount of family programming, acquires cable network and all of its distribution rights.</a:t>
            </a:r>
          </a:p>
          <a:p>
            <a:pPr lvl="1">
              <a:buFontTx/>
              <a:buNone/>
            </a:pPr>
            <a:endParaRPr lang="en-US" sz="1000"/>
          </a:p>
          <a:p>
            <a:pPr lvl="1"/>
            <a:r>
              <a:rPr lang="en-US" sz="1800"/>
              <a:t>Conclusion/Enforcement Action:  Deal clears in 30 day waiting period.</a:t>
            </a:r>
          </a:p>
          <a:p>
            <a:pPr lvl="1">
              <a:buFontTx/>
              <a:buNone/>
            </a:pPr>
            <a:endParaRPr lang="en-US" sz="1200"/>
          </a:p>
          <a:p>
            <a:r>
              <a:rPr lang="en-US" sz="2800"/>
              <a:t>Time Warner/Turner (1996)</a:t>
            </a:r>
          </a:p>
          <a:p>
            <a:pPr lvl="1"/>
            <a:r>
              <a:rPr lang="en-US" sz="1800"/>
              <a:t>Deal:  Vertically-integrated programmer/cable provider (second largest cable provider) acquirers largest cable programmer.</a:t>
            </a:r>
          </a:p>
          <a:p>
            <a:pPr lvl="1">
              <a:buFontTx/>
              <a:buNone/>
            </a:pPr>
            <a:endParaRPr lang="en-US" sz="1000"/>
          </a:p>
          <a:p>
            <a:pPr lvl="1"/>
            <a:r>
              <a:rPr lang="en-US" sz="1800"/>
              <a:t>Conclusion/Enforcement Action:  Deal approved on horizontal aspects.  In other words, no divestiture caused as a result of deal.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ph type="title"/>
          </p:nvPr>
        </p:nvSpPr>
        <p:spPr bwMode="auto">
          <a:xfrm>
            <a:off x="762000" y="1600200"/>
            <a:ext cx="7772400" cy="8382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Cable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85800" y="838200"/>
            <a:ext cx="77724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Cable</a:t>
            </a:r>
          </a:p>
        </p:txBody>
      </p:sp>
      <p:sp>
        <p:nvSpPr>
          <p:cNvPr id="22531" name="Rectangle 3"/>
          <p:cNvSpPr>
            <a:spLocks noChangeArrowheads="1"/>
          </p:cNvSpPr>
          <p:nvPr>
            <p:ph type="body" idx="1"/>
          </p:nvPr>
        </p:nvSpPr>
        <p:spPr bwMode="auto">
          <a:xfrm>
            <a:off x="838200" y="1752600"/>
            <a:ext cx="7620000" cy="45720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800"/>
              <a:t>Turner/Time Warner (1996)</a:t>
            </a:r>
          </a:p>
          <a:p>
            <a:pPr lvl="1">
              <a:lnSpc>
                <a:spcPct val="90000"/>
              </a:lnSpc>
            </a:pPr>
            <a:r>
              <a:rPr lang="en-US" sz="1800"/>
              <a:t>Deal:  Cable provider (Second largest) acquiring largest programmer.</a:t>
            </a:r>
          </a:p>
          <a:p>
            <a:pPr lvl="1">
              <a:lnSpc>
                <a:spcPct val="90000"/>
              </a:lnSpc>
              <a:buFontTx/>
              <a:buNone/>
            </a:pPr>
            <a:endParaRPr lang="en-US" sz="1000"/>
          </a:p>
          <a:p>
            <a:pPr lvl="1">
              <a:lnSpc>
                <a:spcPct val="90000"/>
              </a:lnSpc>
            </a:pPr>
            <a:r>
              <a:rPr lang="en-US" sz="1800"/>
              <a:t>Issues:  </a:t>
            </a:r>
          </a:p>
          <a:p>
            <a:pPr lvl="2">
              <a:lnSpc>
                <a:spcPct val="90000"/>
              </a:lnSpc>
            </a:pPr>
            <a:r>
              <a:rPr lang="en-US" sz="1800"/>
              <a:t>By acquisition, will Time Warner be able to foreclose competition (reduce output) in programming market by denying access to its cable pipes.  </a:t>
            </a:r>
          </a:p>
          <a:p>
            <a:pPr lvl="2">
              <a:lnSpc>
                <a:spcPct val="90000"/>
              </a:lnSpc>
              <a:buFontTx/>
              <a:buNone/>
            </a:pPr>
            <a:endParaRPr lang="en-US" sz="1000"/>
          </a:p>
          <a:p>
            <a:pPr lvl="2">
              <a:lnSpc>
                <a:spcPct val="90000"/>
              </a:lnSpc>
            </a:pPr>
            <a:r>
              <a:rPr lang="en-US" sz="1800"/>
              <a:t>By acquisition, will Time Warner foreclose competition in cable/multi-channel video programming distribution (“MVPD”) markets by refusing to grant competitors access to its programming.</a:t>
            </a:r>
          </a:p>
          <a:p>
            <a:pPr lvl="2">
              <a:lnSpc>
                <a:spcPct val="90000"/>
              </a:lnSpc>
              <a:buFontTx/>
              <a:buNone/>
            </a:pPr>
            <a:endParaRPr lang="en-US" sz="1000"/>
          </a:p>
          <a:p>
            <a:pPr lvl="1">
              <a:lnSpc>
                <a:spcPct val="90000"/>
              </a:lnSpc>
            </a:pPr>
            <a:r>
              <a:rPr lang="en-US" sz="1800"/>
              <a:t>Conclusions/Enforcement Action:  Time Warner agrees to must carry on competitive programming, e.g., it agrees to distribute Fox News and MSNBC which is competitive with CNN.  Also, Time Warner agrees to provide its programming to competitive MVPDs.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685800" y="8382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Cable</a:t>
            </a:r>
          </a:p>
        </p:txBody>
      </p:sp>
      <p:sp>
        <p:nvSpPr>
          <p:cNvPr id="23555" name="Rectangle 3"/>
          <p:cNvSpPr>
            <a:spLocks noChangeArrowheads="1"/>
          </p:cNvSpPr>
          <p:nvPr>
            <p:ph type="body" idx="1"/>
          </p:nvPr>
        </p:nvSpPr>
        <p:spPr bwMode="auto">
          <a:xfrm>
            <a:off x="762000" y="19050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800"/>
              <a:t>AOL/Time Warner (2000)</a:t>
            </a:r>
          </a:p>
          <a:p>
            <a:pPr lvl="1"/>
            <a:r>
              <a:rPr lang="en-US" sz="2000"/>
              <a:t>Deal:  Largest Internet Service Provider acquires second largest cable distributor.</a:t>
            </a:r>
          </a:p>
          <a:p>
            <a:pPr lvl="1">
              <a:buFontTx/>
              <a:buNone/>
            </a:pPr>
            <a:endParaRPr lang="en-US" sz="1200"/>
          </a:p>
          <a:p>
            <a:pPr lvl="1"/>
            <a:r>
              <a:rPr lang="en-US" sz="2000"/>
              <a:t>Issue:  Can Time Warner foreclose competition in the ISP market by refusing to grant access to competitive ISPs who will need cable pipes for distribution?</a:t>
            </a:r>
          </a:p>
          <a:p>
            <a:pPr lvl="1">
              <a:buFontTx/>
              <a:buNone/>
            </a:pPr>
            <a:endParaRPr lang="en-US" sz="1200"/>
          </a:p>
          <a:p>
            <a:pPr lvl="1"/>
            <a:r>
              <a:rPr lang="en-US" sz="2000"/>
              <a:t>Conclusion/Enforcement Action:  FTC requires that AOL/Time Warner provide access to its cable pipes on fair and reasonable terms to at least three ISP competitors, including Earthlink.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ph type="title"/>
          </p:nvPr>
        </p:nvSpPr>
        <p:spPr bwMode="auto">
          <a:xfrm>
            <a:off x="850900" y="1600200"/>
            <a:ext cx="7772400" cy="14478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Cable</a:t>
            </a:r>
            <a:br>
              <a:rPr lang="en-US" b="1" i="1">
                <a:effectLst>
                  <a:outerShdw blurRad="38100" dist="38100" dir="2700000" algn="tl">
                    <a:srgbClr val="C0C0C0"/>
                  </a:outerShdw>
                </a:effectLst>
              </a:rPr>
            </a:br>
            <a:r>
              <a:rPr lang="en-US" b="1" i="1">
                <a:effectLst>
                  <a:outerShdw blurRad="38100" dist="38100" dir="2700000" algn="tl">
                    <a:srgbClr val="C0C0C0"/>
                  </a:outerShdw>
                </a:effectLst>
              </a:rPr>
              <a:t>Horizontal Deals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ph type="body" idx="1"/>
          </p:nvPr>
        </p:nvSpPr>
        <p:spPr bwMode="auto">
          <a:xfrm>
            <a:off x="838200" y="20574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t>Affects manner in which ideas are relayed to persons.</a:t>
            </a:r>
          </a:p>
          <a:p>
            <a:pPr>
              <a:lnSpc>
                <a:spcPct val="90000"/>
              </a:lnSpc>
              <a:buFontTx/>
              <a:buNone/>
            </a:pPr>
            <a:endParaRPr lang="en-US" sz="1200"/>
          </a:p>
          <a:p>
            <a:pPr>
              <a:lnSpc>
                <a:spcPct val="90000"/>
              </a:lnSpc>
            </a:pPr>
            <a:r>
              <a:rPr lang="en-US"/>
              <a:t>Cannot underestimate the importance of media to our culture for all persons regardless of race, creed or age.</a:t>
            </a:r>
          </a:p>
          <a:p>
            <a:pPr lvl="1">
              <a:lnSpc>
                <a:spcPct val="90000"/>
              </a:lnSpc>
            </a:pPr>
            <a:r>
              <a:rPr lang="en-US"/>
              <a:t>News</a:t>
            </a:r>
          </a:p>
          <a:p>
            <a:pPr lvl="1">
              <a:lnSpc>
                <a:spcPct val="90000"/>
              </a:lnSpc>
            </a:pPr>
            <a:r>
              <a:rPr lang="en-US"/>
              <a:t>Educational</a:t>
            </a:r>
          </a:p>
          <a:p>
            <a:pPr lvl="1">
              <a:lnSpc>
                <a:spcPct val="90000"/>
              </a:lnSpc>
            </a:pPr>
            <a:r>
              <a:rPr lang="en-US"/>
              <a:t>Entertainment Options</a:t>
            </a:r>
          </a:p>
        </p:txBody>
      </p:sp>
      <p:sp>
        <p:nvSpPr>
          <p:cNvPr id="12293" name="Text Box 5"/>
          <p:cNvSpPr txBox="1">
            <a:spLocks noChangeArrowheads="1"/>
          </p:cNvSpPr>
          <p:nvPr/>
        </p:nvSpPr>
        <p:spPr bwMode="auto">
          <a:xfrm>
            <a:off x="685800" y="852488"/>
            <a:ext cx="7772400" cy="519112"/>
          </a:xfrm>
          <a:prstGeom prst="rect">
            <a:avLst/>
          </a:prstGeom>
          <a:noFill/>
          <a:ln w="9525">
            <a:noFill/>
            <a:miter lim="800000"/>
            <a:headEnd/>
            <a:tailEnd/>
          </a:ln>
          <a:effectLst/>
        </p:spPr>
        <p:txBody>
          <a:bodyPr>
            <a:spAutoFit/>
          </a:bodyPr>
          <a:lstStyle/>
          <a:p>
            <a:pPr algn="ctr" eaLnBrk="0" hangingPunct="0"/>
            <a:r>
              <a:rPr lang="en-US" sz="2800" i="1" u="sng">
                <a:solidFill>
                  <a:schemeClr val="tx2"/>
                </a:solidFill>
              </a:rPr>
              <a:t>Why Is This Interesting?</a:t>
            </a:r>
            <a:endParaRPr lang="en-US" sz="3600" i="1" u="sng">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85800" y="8382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Cable - Horizontal Deals</a:t>
            </a:r>
          </a:p>
        </p:txBody>
      </p:sp>
      <p:sp>
        <p:nvSpPr>
          <p:cNvPr id="26627" name="Rectangle 3"/>
          <p:cNvSpPr>
            <a:spLocks noChangeArrowheads="1"/>
          </p:cNvSpPr>
          <p:nvPr>
            <p:ph type="body" idx="1"/>
          </p:nvPr>
        </p:nvSpPr>
        <p:spPr bwMode="auto">
          <a:xfrm>
            <a:off x="914400" y="1981200"/>
            <a:ext cx="7696200" cy="4114800"/>
          </a:xfrm>
          <a:noFill/>
          <a:ln>
            <a:miter lim="800000"/>
            <a:headEnd/>
            <a:tailEnd/>
          </a:ln>
        </p:spPr>
        <p:txBody>
          <a:bodyPr vert="horz" wrap="square" lIns="91440" tIns="45720" rIns="91440" bIns="45720" numCol="1" anchor="t" anchorCtr="0" compatLnSpc="1">
            <a:prstTxWarp prst="textNoShape">
              <a:avLst/>
            </a:prstTxWarp>
          </a:bodyPr>
          <a:lstStyle/>
          <a:p>
            <a:r>
              <a:rPr lang="en-US" sz="2800"/>
              <a:t>AT&amp;T/TCI (1999)</a:t>
            </a:r>
          </a:p>
          <a:p>
            <a:r>
              <a:rPr lang="en-US" sz="2800"/>
              <a:t>AT&amp;T/MediaOne (1999)</a:t>
            </a:r>
          </a:p>
          <a:p>
            <a:r>
              <a:rPr lang="en-US" sz="2800"/>
              <a:t>Numerous Time Warner Cable Acquisitions</a:t>
            </a:r>
          </a:p>
          <a:p>
            <a:pPr lvl="1"/>
            <a:r>
              <a:rPr lang="en-US" sz="1800"/>
              <a:t>clustering: attempts to increase scope of monopoly in specific regions has led to swaps among cable systems.</a:t>
            </a:r>
          </a:p>
          <a:p>
            <a:pPr>
              <a:buFontTx/>
              <a:buNone/>
            </a:pPr>
            <a:endParaRPr lang="en-US" sz="1400"/>
          </a:p>
          <a:p>
            <a:r>
              <a:rPr lang="en-US"/>
              <a:t>Concern about creation of monopsonies</a:t>
            </a:r>
          </a:p>
          <a:p>
            <a:pPr lvl="1"/>
            <a:r>
              <a:rPr lang="en-US" sz="1800"/>
              <a:t>e.g. entities with massive buying, rather than selling, power.  Could lead to reduction in output if programming bought at sub-competitive rates.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ph type="title"/>
          </p:nvPr>
        </p:nvSpPr>
        <p:spPr bwMode="auto">
          <a:xfrm>
            <a:off x="685800" y="17526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DBS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685800" y="8382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DBS</a:t>
            </a:r>
          </a:p>
        </p:txBody>
      </p:sp>
      <p:sp>
        <p:nvSpPr>
          <p:cNvPr id="24579" name="Rectangle 3"/>
          <p:cNvSpPr>
            <a:spLocks noChangeArrowheads="1"/>
          </p:cNvSpPr>
          <p:nvPr>
            <p:ph type="body" idx="1"/>
          </p:nvPr>
        </p:nvSpPr>
        <p:spPr bwMode="auto">
          <a:xfrm>
            <a:off x="774700" y="1981200"/>
            <a:ext cx="7620000" cy="3505200"/>
          </a:xfrm>
          <a:noFill/>
          <a:ln>
            <a:miter lim="800000"/>
            <a:headEnd/>
            <a:tailEnd/>
          </a:ln>
        </p:spPr>
        <p:txBody>
          <a:bodyPr vert="horz" wrap="square" lIns="91440" tIns="45720" rIns="91440" bIns="45720" numCol="1" anchor="t" anchorCtr="0" compatLnSpc="1">
            <a:prstTxWarp prst="textNoShape">
              <a:avLst/>
            </a:prstTxWarp>
          </a:bodyPr>
          <a:lstStyle/>
          <a:p>
            <a:r>
              <a:rPr lang="en-US" sz="2800"/>
              <a:t>PrimeStar attempted acquisition of News Corporation satellite assets.</a:t>
            </a:r>
          </a:p>
          <a:p>
            <a:pPr lvl="1"/>
            <a:r>
              <a:rPr lang="en-US" sz="2000"/>
              <a:t>Deal:  News Corp. attempts to sell license to orbital slot to PrimeStar, which is owned by cable companies.</a:t>
            </a:r>
          </a:p>
          <a:p>
            <a:pPr lvl="1">
              <a:buFontTx/>
              <a:buNone/>
            </a:pPr>
            <a:endParaRPr lang="en-US" sz="1200"/>
          </a:p>
          <a:p>
            <a:pPr lvl="1"/>
            <a:r>
              <a:rPr lang="en-US" sz="2000"/>
              <a:t>Issue:  Will PrimeStar use DBS assets aggressively to compete with cable?</a:t>
            </a:r>
          </a:p>
          <a:p>
            <a:pPr lvl="1">
              <a:buFontTx/>
              <a:buNone/>
            </a:pPr>
            <a:endParaRPr lang="en-US" sz="1200"/>
          </a:p>
          <a:p>
            <a:pPr lvl="1"/>
            <a:r>
              <a:rPr lang="en-US" sz="2000"/>
              <a:t>Conclusion:  DOJ sues and deal folds.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ph type="title"/>
          </p:nvPr>
        </p:nvSpPr>
        <p:spPr bwMode="auto">
          <a:xfrm>
            <a:off x="838200" y="16764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Current Deals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85800" y="838200"/>
            <a:ext cx="7772400" cy="6858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Current Deals</a:t>
            </a:r>
          </a:p>
        </p:txBody>
      </p:sp>
      <p:sp>
        <p:nvSpPr>
          <p:cNvPr id="25603" name="Rectangle 3"/>
          <p:cNvSpPr>
            <a:spLocks noChangeArrowheads="1"/>
          </p:cNvSpPr>
          <p:nvPr>
            <p:ph type="body" idx="1"/>
          </p:nvPr>
        </p:nvSpPr>
        <p:spPr bwMode="auto">
          <a:xfrm>
            <a:off x="914400" y="1905000"/>
            <a:ext cx="7620000" cy="4114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800"/>
              <a:t>EchoStar/DirecTV</a:t>
            </a:r>
          </a:p>
          <a:p>
            <a:pPr lvl="1">
              <a:lnSpc>
                <a:spcPct val="90000"/>
              </a:lnSpc>
            </a:pPr>
            <a:r>
              <a:rPr lang="en-US" sz="1800"/>
              <a:t>Deal:  Only two DBS providers attempting to merge.</a:t>
            </a:r>
          </a:p>
          <a:p>
            <a:pPr lvl="1">
              <a:lnSpc>
                <a:spcPct val="90000"/>
              </a:lnSpc>
              <a:buFontTx/>
              <a:buNone/>
            </a:pPr>
            <a:endParaRPr lang="en-US" sz="1200"/>
          </a:p>
          <a:p>
            <a:pPr lvl="1">
              <a:lnSpc>
                <a:spcPct val="90000"/>
              </a:lnSpc>
            </a:pPr>
            <a:r>
              <a:rPr lang="en-US" sz="1800"/>
              <a:t>Issue:  Will merger lead to an increase in market power in MVPD markets?</a:t>
            </a:r>
          </a:p>
          <a:p>
            <a:pPr>
              <a:lnSpc>
                <a:spcPct val="90000"/>
              </a:lnSpc>
            </a:pPr>
            <a:r>
              <a:rPr lang="en-US" sz="2800"/>
              <a:t>AT&amp;T/Comcast </a:t>
            </a:r>
          </a:p>
          <a:p>
            <a:pPr lvl="1">
              <a:lnSpc>
                <a:spcPct val="90000"/>
              </a:lnSpc>
            </a:pPr>
            <a:r>
              <a:rPr lang="en-US" sz="1800"/>
              <a:t>Deal:  Third largest cable monopoly seeking to buy largest cable monopoly.</a:t>
            </a:r>
          </a:p>
          <a:p>
            <a:pPr lvl="1">
              <a:lnSpc>
                <a:spcPct val="90000"/>
              </a:lnSpc>
              <a:buFontTx/>
              <a:buNone/>
            </a:pPr>
            <a:endParaRPr lang="en-US" sz="1200"/>
          </a:p>
          <a:p>
            <a:pPr lvl="1">
              <a:lnSpc>
                <a:spcPct val="90000"/>
              </a:lnSpc>
            </a:pPr>
            <a:r>
              <a:rPr lang="en-US" sz="1800"/>
              <a:t>Issue:  Will deal result in monopsony or entity with substantial buying power of programming?  If so, is there a likelihood that programming output will be decreased due to dealing with entity that will only purchase programming at sub-competitive rates.</a:t>
            </a:r>
          </a:p>
          <a:p>
            <a:pPr lvl="1">
              <a:lnSpc>
                <a:spcPct val="90000"/>
              </a:lnSpc>
              <a:buFontTx/>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ChangeArrowheads="1"/>
          </p:cNvSpPr>
          <p:nvPr>
            <p:ph type="title"/>
          </p:nvPr>
        </p:nvSpPr>
        <p:spPr bwMode="auto">
          <a:xfrm>
            <a:off x="990600" y="1600200"/>
            <a:ext cx="7696200" cy="22098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Competition Law And The Media/Telecommunications Paradox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ph type="title"/>
          </p:nvPr>
        </p:nvSpPr>
        <p:spPr bwMode="auto">
          <a:xfrm>
            <a:off x="685800" y="838200"/>
            <a:ext cx="7772400" cy="990600"/>
          </a:xfrm>
          <a:noFill/>
          <a:ln>
            <a:miter lim="800000"/>
            <a:headEnd/>
            <a:tailEnd/>
          </a:ln>
        </p:spPr>
        <p:txBody>
          <a:bodyPr vert="horz" wrap="square" lIns="91440" tIns="45720" rIns="91440" bIns="45720" numCol="1" anchor="t" anchorCtr="0" compatLnSpc="1">
            <a:prstTxWarp prst="textNoShape">
              <a:avLst/>
            </a:prstTxWarp>
          </a:bodyPr>
          <a:lstStyle/>
          <a:p>
            <a:r>
              <a:rPr lang="en-US" sz="2800" i="1"/>
              <a:t>Competition Law And The </a:t>
            </a:r>
            <a:r>
              <a:rPr lang="en-US" sz="2800" i="1" u="sng"/>
              <a:t>Media/Telecommunications Paradox</a:t>
            </a:r>
          </a:p>
        </p:txBody>
      </p:sp>
      <p:sp>
        <p:nvSpPr>
          <p:cNvPr id="13315" name="Rectangle 3"/>
          <p:cNvSpPr>
            <a:spLocks noChangeArrowheads="1"/>
          </p:cNvSpPr>
          <p:nvPr>
            <p:ph type="body" sz="half" idx="1"/>
          </p:nvPr>
        </p:nvSpPr>
        <p:spPr bwMode="auto">
          <a:xfrm>
            <a:off x="685800" y="2286000"/>
            <a:ext cx="3810000" cy="4114800"/>
          </a:xfrm>
          <a:noFill/>
          <a:ln>
            <a:miter lim="800000"/>
            <a:headEnd/>
            <a:tailEnd/>
          </a:ln>
        </p:spPr>
        <p:txBody>
          <a:bodyPr vert="horz" wrap="square" lIns="91440" tIns="45720" rIns="91440" bIns="45720" numCol="1" anchor="t" anchorCtr="0" compatLnSpc="1">
            <a:prstTxWarp prst="textNoShape">
              <a:avLst/>
            </a:prstTxWarp>
          </a:bodyPr>
          <a:lstStyle/>
          <a:p>
            <a:r>
              <a:rPr lang="en-US" sz="2400" b="1" i="1"/>
              <a:t>On the one hand</a:t>
            </a:r>
            <a:r>
              <a:rPr lang="en-US" sz="2400"/>
              <a:t>, media/telecommunications is an all important and unique industry that is responsible for communicating current events, educational initiatives and various entertainment options to all Americans.</a:t>
            </a:r>
          </a:p>
        </p:txBody>
      </p:sp>
      <p:sp>
        <p:nvSpPr>
          <p:cNvPr id="13316" name="Rectangle 4"/>
          <p:cNvSpPr>
            <a:spLocks noChangeArrowheads="1"/>
          </p:cNvSpPr>
          <p:nvPr>
            <p:ph type="body" sz="half" idx="2"/>
          </p:nvPr>
        </p:nvSpPr>
        <p:spPr bwMode="auto">
          <a:xfrm>
            <a:off x="4648200" y="2286000"/>
            <a:ext cx="3810000" cy="4114800"/>
          </a:xfrm>
          <a:noFill/>
          <a:ln>
            <a:miter lim="800000"/>
            <a:headEnd/>
            <a:tailEnd/>
          </a:ln>
        </p:spPr>
        <p:txBody>
          <a:bodyPr vert="horz" wrap="square" lIns="91440" tIns="45720" rIns="91440" bIns="45720" numCol="1" anchor="t" anchorCtr="0" compatLnSpc="1">
            <a:prstTxWarp prst="textNoShape">
              <a:avLst/>
            </a:prstTxWarp>
          </a:bodyPr>
          <a:lstStyle/>
          <a:p>
            <a:r>
              <a:rPr lang="en-US" sz="2400" b="1" i="1"/>
              <a:t>On the other hand</a:t>
            </a:r>
            <a:r>
              <a:rPr lang="en-US" sz="2400"/>
              <a:t>, competition law (a.k.a. the antitrust laws) views media/telecommunications as no different than any other industries.  The antitrust laws apply to the media in the same way that they apply to, for example, the toy industry.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ph type="title"/>
          </p:nvPr>
        </p:nvSpPr>
        <p:spPr bwMode="auto">
          <a:xfrm>
            <a:off x="990600" y="1295400"/>
            <a:ext cx="7696200" cy="20574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The Federal Communications Commission: The Answer To </a:t>
            </a:r>
            <a:br>
              <a:rPr lang="en-US" b="1" i="1">
                <a:effectLst>
                  <a:outerShdw blurRad="38100" dist="38100" dir="2700000" algn="tl">
                    <a:srgbClr val="C0C0C0"/>
                  </a:outerShdw>
                </a:effectLst>
              </a:rPr>
            </a:br>
            <a:r>
              <a:rPr lang="en-US" b="1" i="1">
                <a:effectLst>
                  <a:outerShdw blurRad="38100" dist="38100" dir="2700000" algn="tl">
                    <a:srgbClr val="C0C0C0"/>
                  </a:outerShdw>
                </a:effectLst>
              </a:rPr>
              <a:t>The Paradox</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ph type="title"/>
          </p:nvPr>
        </p:nvSpPr>
        <p:spPr bwMode="auto">
          <a:xfrm>
            <a:off x="685800" y="914400"/>
            <a:ext cx="77724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The FCC:  The Answer To The Paradox</a:t>
            </a:r>
          </a:p>
        </p:txBody>
      </p:sp>
      <p:sp>
        <p:nvSpPr>
          <p:cNvPr id="8195" name="Rectangle 3"/>
          <p:cNvSpPr>
            <a:spLocks noChangeArrowheads="1"/>
          </p:cNvSpPr>
          <p:nvPr>
            <p:ph type="body" idx="1"/>
          </p:nvPr>
        </p:nvSpPr>
        <p:spPr bwMode="auto">
          <a:xfrm>
            <a:off x="762000" y="1295400"/>
            <a:ext cx="7772400" cy="4572000"/>
          </a:xfrm>
          <a:noFill/>
          <a:ln>
            <a:miter lim="800000"/>
            <a:headEnd/>
            <a:tailEnd/>
          </a:ln>
        </p:spPr>
        <p:txBody>
          <a:bodyPr vert="horz" wrap="square" lIns="91440" tIns="45720" rIns="91440" bIns="45720" numCol="1" anchor="t" anchorCtr="0" compatLnSpc="1">
            <a:prstTxWarp prst="textNoShape">
              <a:avLst/>
            </a:prstTxWarp>
          </a:bodyPr>
          <a:lstStyle/>
          <a:p>
            <a:endParaRPr lang="en-US" sz="2400"/>
          </a:p>
          <a:p>
            <a:r>
              <a:rPr lang="en-US" sz="2800"/>
              <a:t>Regulatory agency that requires that certain media/telecom transactions not only be acceptable under antitrust law, but that they be in the “public interest.”</a:t>
            </a:r>
            <a:endParaRPr lang="en-US" sz="3600"/>
          </a:p>
          <a:p>
            <a:r>
              <a:rPr lang="en-US" sz="2800"/>
              <a:t>Only transactions that concern FCC license fall within FCC jurisdiction.</a:t>
            </a:r>
          </a:p>
          <a:p>
            <a:pPr lvl="1"/>
            <a:r>
              <a:rPr lang="en-US" sz="2400"/>
              <a:t>Generally transactions concerning media distribution.</a:t>
            </a:r>
          </a:p>
          <a:p>
            <a:pPr lvl="1"/>
            <a:r>
              <a:rPr lang="en-US" sz="2400"/>
              <a:t>Not transactions merely concerning programming mergers.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685800" y="914400"/>
            <a:ext cx="7772400" cy="457200"/>
          </a:xfrm>
          <a:noFill/>
          <a:ln>
            <a:miter lim="800000"/>
            <a:headEnd/>
            <a:tailEnd/>
          </a:ln>
        </p:spPr>
        <p:txBody>
          <a:bodyPr vert="horz" wrap="square" lIns="91440" tIns="45720" rIns="91440" bIns="45720" numCol="1" anchor="t" anchorCtr="0" compatLnSpc="1">
            <a:prstTxWarp prst="textNoShape">
              <a:avLst/>
            </a:prstTxWarp>
          </a:bodyPr>
          <a:lstStyle/>
          <a:p>
            <a:r>
              <a:rPr lang="en-US" sz="2800" i="1" u="sng"/>
              <a:t>The FCC:  The Answer To The Paradox</a:t>
            </a:r>
          </a:p>
        </p:txBody>
      </p:sp>
      <p:sp>
        <p:nvSpPr>
          <p:cNvPr id="39939" name="Rectangle 3"/>
          <p:cNvSpPr>
            <a:spLocks noChangeArrowheads="1"/>
          </p:cNvSpPr>
          <p:nvPr>
            <p:ph type="body" idx="1"/>
          </p:nvPr>
        </p:nvSpPr>
        <p:spPr bwMode="auto">
          <a:xfrm>
            <a:off x="6858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000"/>
              <a:t>The FCC has also adopted a number of bright line rules that purportedly ensure that media/telecommunications markets perform competitively and ensure “diversity.”  </a:t>
            </a:r>
          </a:p>
          <a:p>
            <a:pPr lvl="1">
              <a:lnSpc>
                <a:spcPct val="90000"/>
              </a:lnSpc>
            </a:pPr>
            <a:r>
              <a:rPr lang="en-US" sz="2000"/>
              <a:t>National Television Station Ownership Rule -- Cannot own television stations that reach more than 35% of nationwide audience.</a:t>
            </a:r>
          </a:p>
          <a:p>
            <a:pPr lvl="1">
              <a:lnSpc>
                <a:spcPct val="90000"/>
              </a:lnSpc>
            </a:pPr>
            <a:r>
              <a:rPr lang="en-US" sz="2000"/>
              <a:t>National cable ownership cap -- Cannot own cable systems that reach more than 35% of multi-channel video programming subscribers.</a:t>
            </a:r>
          </a:p>
          <a:p>
            <a:pPr lvl="1">
              <a:lnSpc>
                <a:spcPct val="90000"/>
              </a:lnSpc>
            </a:pPr>
            <a:r>
              <a:rPr lang="en-US" sz="2000"/>
              <a:t>Local Television Station Ownership Rule -- Cannot own more than two stations in any given local market.</a:t>
            </a:r>
          </a:p>
          <a:p>
            <a:pPr>
              <a:lnSpc>
                <a:spcPct val="90000"/>
              </a:lnSpc>
            </a:pPr>
            <a:r>
              <a:rPr lang="en-US" sz="2000"/>
              <a:t>Many of the FCC’s rules are under attack legally and some, like the NTSO and cable cap rule, have been struck down.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ph type="title"/>
          </p:nvPr>
        </p:nvSpPr>
        <p:spPr bwMode="auto">
          <a:xfrm>
            <a:off x="685800" y="1676400"/>
            <a:ext cx="7772400" cy="1447800"/>
          </a:xfrm>
          <a:noFill/>
          <a:ln>
            <a:miter lim="800000"/>
            <a:headEnd/>
            <a:tailEnd/>
          </a:ln>
        </p:spPr>
        <p:txBody>
          <a:bodyPr vert="horz" wrap="square" lIns="91440" tIns="45720" rIns="91440" bIns="45720" numCol="1" anchor="t" anchorCtr="0" compatLnSpc="1">
            <a:prstTxWarp prst="textNoShape">
              <a:avLst/>
            </a:prstTxWarp>
          </a:bodyPr>
          <a:lstStyle/>
          <a:p>
            <a:r>
              <a:rPr lang="en-US" b="1" i="1">
                <a:effectLst>
                  <a:outerShdw blurRad="38100" dist="38100" dir="2700000" algn="tl">
                    <a:srgbClr val="C0C0C0"/>
                  </a:outerShdw>
                </a:effectLst>
              </a:rPr>
              <a:t>Review Of Media/Telecom Mergers</a:t>
            </a:r>
          </a:p>
        </p:txBody>
      </p:sp>
    </p:spTree>
  </p:cSld>
  <p:clrMapOvr>
    <a:masterClrMapping/>
  </p:clrMapOvr>
</p:sld>
</file>

<file path=ppt/theme/theme1.xml><?xml version="1.0" encoding="utf-8"?>
<a:theme xmlns:a="http://schemas.openxmlformats.org/drawingml/2006/main" name="C&amp;P PowerPoint Template">
  <a:themeElements>
    <a:clrScheme name="C&amp;P PowerPoin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amp;P PowerPoint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mp;P PowerPoin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amp;P PowerPoin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amp;P PowerPoin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amp;P PowerPoin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amp;P PowerPoin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amp;P PowerPoin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amp;P PowerPoin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Designs\C&amp;P custom template.pot</Template>
  <TotalTime>350</TotalTime>
  <Words>1613</Words>
  <Application>Microsoft Office PowerPoint</Application>
  <PresentationFormat>On-screen Show (4:3)</PresentationFormat>
  <Paragraphs>143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Times New Roman</vt:lpstr>
      <vt:lpstr>Times</vt:lpstr>
      <vt:lpstr>AGaramond</vt:lpstr>
      <vt:lpstr>Garamond</vt:lpstr>
      <vt:lpstr>C&amp;P PowerPoint Template</vt:lpstr>
      <vt:lpstr>Competition Law Enforcement And The Media/Telecommunications Industry</vt:lpstr>
      <vt:lpstr>Why Is This Interesting?</vt:lpstr>
      <vt:lpstr>Slide 3</vt:lpstr>
      <vt:lpstr>Competition Law And The Media/Telecommunications Paradox</vt:lpstr>
      <vt:lpstr>Competition Law And The Media/Telecommunications Paradox</vt:lpstr>
      <vt:lpstr>The Federal Communications Commission: The Answer To  The Paradox</vt:lpstr>
      <vt:lpstr>The FCC:  The Answer To The Paradox</vt:lpstr>
      <vt:lpstr>The FCC:  The Answer To The Paradox</vt:lpstr>
      <vt:lpstr>Review Of Media/Telecom Mergers</vt:lpstr>
      <vt:lpstr>Review Of Media Mergers</vt:lpstr>
      <vt:lpstr>Clayton Act Section 7 Standard </vt:lpstr>
      <vt:lpstr>Clayton Act Section 7 Standard</vt:lpstr>
      <vt:lpstr>Section 7 Standard: Evaluation Under Merger Guidelines</vt:lpstr>
      <vt:lpstr>Section 7 Standard: Evaluation Under Merger Guidelines</vt:lpstr>
      <vt:lpstr>Procedure For Review Of Media Transactions</vt:lpstr>
      <vt:lpstr>Procedure For Review Of Media/Telecom Transactions</vt:lpstr>
      <vt:lpstr>Summary of Recent Reviews of Major Media/Telecom Transactions By Antitrust Authorities</vt:lpstr>
      <vt:lpstr>Radio Station Mergers</vt:lpstr>
      <vt:lpstr>Radio Station Mergers</vt:lpstr>
      <vt:lpstr>Radio Station Mergers</vt:lpstr>
      <vt:lpstr>Television Station Mergers</vt:lpstr>
      <vt:lpstr>Television Station Mergers</vt:lpstr>
      <vt:lpstr>Television Programming</vt:lpstr>
      <vt:lpstr>Television Programming</vt:lpstr>
      <vt:lpstr>Television Programming</vt:lpstr>
      <vt:lpstr>Cable</vt:lpstr>
      <vt:lpstr>Cable</vt:lpstr>
      <vt:lpstr>Cable</vt:lpstr>
      <vt:lpstr>Cable Horizontal Deals</vt:lpstr>
      <vt:lpstr>Cable - Horizontal Deals</vt:lpstr>
      <vt:lpstr>DBS</vt:lpstr>
      <vt:lpstr>DBS</vt:lpstr>
      <vt:lpstr>Current Deals</vt:lpstr>
      <vt:lpstr>Current Deals</vt:lpstr>
    </vt:vector>
  </TitlesOfParts>
  <Company>C&amp;P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Law Enforcement And The Telecommunications/Media Industry</dc:title>
  <dc:creator>mcantor</dc:creator>
  <cp:lastModifiedBy>awilliamson</cp:lastModifiedBy>
  <cp:revision>74</cp:revision>
  <dcterms:created xsi:type="dcterms:W3CDTF">2002-03-19T15:57:37Z</dcterms:created>
  <dcterms:modified xsi:type="dcterms:W3CDTF">2015-12-01T18:43:19Z</dcterms:modified>
</cp:coreProperties>
</file>